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9"/>
  </p:notesMasterIdLst>
  <p:sldIdLst>
    <p:sldId id="256" r:id="rId2"/>
    <p:sldId id="422" r:id="rId3"/>
    <p:sldId id="446" r:id="rId4"/>
    <p:sldId id="259" r:id="rId5"/>
    <p:sldId id="260" r:id="rId6"/>
    <p:sldId id="264" r:id="rId7"/>
    <p:sldId id="267" r:id="rId8"/>
    <p:sldId id="261" r:id="rId9"/>
    <p:sldId id="295" r:id="rId10"/>
    <p:sldId id="285" r:id="rId11"/>
    <p:sldId id="277" r:id="rId12"/>
    <p:sldId id="275" r:id="rId13"/>
    <p:sldId id="296" r:id="rId14"/>
    <p:sldId id="265" r:id="rId15"/>
    <p:sldId id="297" r:id="rId16"/>
    <p:sldId id="298" r:id="rId17"/>
    <p:sldId id="447" r:id="rId18"/>
    <p:sldId id="449" r:id="rId19"/>
    <p:sldId id="448" r:id="rId20"/>
    <p:sldId id="299" r:id="rId21"/>
    <p:sldId id="300" r:id="rId22"/>
    <p:sldId id="288" r:id="rId23"/>
    <p:sldId id="301" r:id="rId24"/>
    <p:sldId id="302" r:id="rId25"/>
    <p:sldId id="303" r:id="rId26"/>
    <p:sldId id="445" r:id="rId27"/>
    <p:sldId id="278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mbria Math" panose="02040503050406030204" pitchFamily="18" charset="0"/>
      <p:regular r:id="rId34"/>
    </p:embeddedFont>
    <p:embeddedFont>
      <p:font typeface="Work Sans" pitchFamily="2" charset="77"/>
      <p:regular r:id="rId35"/>
      <p:bold r:id="rId36"/>
      <p:italic r:id="rId37"/>
      <p:boldItalic r:id="rId38"/>
    </p:embeddedFont>
    <p:embeddedFont>
      <p:font typeface="Work Sans Light" pitchFamily="2" charset="77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77AC22E-6C3A-489C-91D4-40BE88055EF6}">
  <a:tblStyle styleId="{D77AC22E-6C3A-489C-91D4-40BE88055E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88B9E29-55A0-4A7A-95B0-7BE35863FE9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5"/>
    <p:restoredTop sz="94669"/>
  </p:normalViewPr>
  <p:slideViewPr>
    <p:cSldViewPr snapToGrid="0">
      <p:cViewPr varScale="1">
        <p:scale>
          <a:sx n="131" d="100"/>
          <a:sy n="131" d="100"/>
        </p:scale>
        <p:origin x="10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png>
</file>

<file path=ppt/media/image10.jpg>
</file>

<file path=ppt/media/image11.png>
</file>

<file path=ppt/media/image12.png>
</file>

<file path=ppt/media/image13.jpg>
</file>

<file path=ppt/media/image2.jp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5579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0124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89311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29559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34801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c680f8dda3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c680f8dda3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c680f8dda3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c680f8dda3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2596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c680f8dda3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c680f8dda3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310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c680f8dda3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c680f8dda3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43377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5650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c680f8dda3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c680f8dda3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804525" y="854775"/>
            <a:ext cx="5152200" cy="35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3200"/>
              <a:buChar char="▪"/>
              <a:defRPr sz="3200" i="1"/>
            </a:lvl1pPr>
            <a:lvl2pPr marL="914400" lvl="1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2pPr>
            <a:lvl3pPr marL="1371600" lvl="2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3pPr>
            <a:lvl4pPr marL="1828800" lvl="3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4pPr>
            <a:lvl5pPr marL="2286000" lvl="4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5pPr>
            <a:lvl6pPr marL="2743200" lvl="5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6pPr>
            <a:lvl7pPr marL="3200400" lvl="6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 i="1"/>
            </a:lvl7pPr>
            <a:lvl8pPr marL="3657600" lvl="7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8pPr>
            <a:lvl9pPr marL="4114800" lvl="8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617750" y="603375"/>
            <a:ext cx="948000" cy="94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809196" y="854775"/>
            <a:ext cx="565108" cy="445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Arial"/>
              </a:rPr>
              <a:t>“</a:t>
            </a: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2366400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3356739" y="2312925"/>
            <a:ext cx="2366400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3"/>
          </p:nvPr>
        </p:nvSpPr>
        <p:spPr>
          <a:xfrm>
            <a:off x="5844329" y="2312925"/>
            <a:ext cx="2366400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verse">
  <p:cSld name="BLANK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▪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●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609E12-6D2F-4FD2-8C2C-FC9C727348F8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7062279" y="3897149"/>
            <a:ext cx="1554480" cy="419776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871125" y="724846"/>
            <a:ext cx="5230565" cy="23498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3200" dirty="0"/>
              <a:t>HÀNG HÓA, THỊ TRƯỜNG VÀ VAI TRÒ CỦA CÁC CHỦ THỂ THAM GIA THỊ TRƯỜNG (</a:t>
            </a:r>
            <a:r>
              <a:rPr lang="en-US" altLang="en-US" sz="3200" dirty="0" err="1"/>
              <a:t>phần</a:t>
            </a:r>
            <a:r>
              <a:rPr lang="en-US" altLang="en-US" sz="3200" dirty="0"/>
              <a:t> 2)</a:t>
            </a:r>
            <a:endParaRPr sz="3200" dirty="0"/>
          </a:p>
        </p:txBody>
      </p:sp>
      <p:grpSp>
        <p:nvGrpSpPr>
          <p:cNvPr id="59" name="Google Shape;59;p12"/>
          <p:cNvGrpSpPr/>
          <p:nvPr/>
        </p:nvGrpSpPr>
        <p:grpSpPr>
          <a:xfrm>
            <a:off x="6867248" y="652997"/>
            <a:ext cx="1580904" cy="1684493"/>
            <a:chOff x="5970800" y="1619250"/>
            <a:chExt cx="428650" cy="456725"/>
          </a:xfrm>
        </p:grpSpPr>
        <p:sp>
          <p:nvSpPr>
            <p:cNvPr id="60" name="Google Shape;60;p12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2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286;p42">
            <a:extLst>
              <a:ext uri="{FF2B5EF4-FFF2-40B4-BE49-F238E27FC236}">
                <a16:creationId xmlns:a16="http://schemas.microsoft.com/office/drawing/2014/main" id="{ED69CE7D-2D5A-F543-9F6B-C0EAF3FB2E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780" y="3109890"/>
            <a:ext cx="7169150" cy="85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v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spcBef>
                <a:spcPct val="0"/>
              </a:spcBef>
              <a:buClr>
                <a:srgbClr val="000000"/>
              </a:buClr>
              <a:buSzPts val="2800"/>
              <a:buFont typeface="Arial" panose="020B0604020202020204" pitchFamily="34" charset="0"/>
              <a:buNone/>
            </a:pPr>
            <a:r>
              <a:rPr lang="vi-VN" altLang="en-US" sz="3600" dirty="0">
                <a:latin typeface="Times New Roman" panose="02020603050405020304" pitchFamily="18" charset="0"/>
                <a:ea typeface="Muli"/>
                <a:cs typeface="Times New Roman" panose="02020603050405020304" pitchFamily="18" charset="0"/>
                <a:sym typeface="Arial Black" panose="020B0604020202020204" pitchFamily="34" charset="0"/>
              </a:rPr>
              <a:t>Giảng viên: PhD. S. Ngô Khánh Duy</a:t>
            </a:r>
            <a:endParaRPr lang="vi-VN" altLang="en-US" sz="3600" dirty="0">
              <a:latin typeface="Times New Roman" panose="02020603050405020304" pitchFamily="18" charset="0"/>
              <a:ea typeface="Muli"/>
              <a:cs typeface="Times New Roman" panose="02020603050405020304" pitchFamily="18" charset="0"/>
              <a:sym typeface="Mul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Work Sans" pitchFamily="2" charset="0"/>
              </a:rPr>
              <a:t>10</a:t>
            </a:fld>
            <a:endParaRPr>
              <a:latin typeface="Work Sans" pitchFamily="2" charset="0"/>
            </a:endParaRPr>
          </a:p>
        </p:txBody>
      </p:sp>
      <p:sp>
        <p:nvSpPr>
          <p:cNvPr id="456" name="Google Shape;456;p41"/>
          <p:cNvSpPr/>
          <p:nvPr/>
        </p:nvSpPr>
        <p:spPr>
          <a:xfrm>
            <a:off x="977050" y="1469239"/>
            <a:ext cx="3518400" cy="132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dk1"/>
                </a:solidFill>
                <a:latin typeface="Work Sans" pitchFamily="2" charset="0"/>
                <a:ea typeface="Work Sans"/>
                <a:cs typeface="Work Sans"/>
                <a:sym typeface="Work Sans"/>
              </a:rPr>
              <a:t>Thứ</a:t>
            </a:r>
            <a:r>
              <a:rPr lang="en-US" b="1" dirty="0">
                <a:solidFill>
                  <a:schemeClr val="dk1"/>
                </a:solidFill>
                <a:latin typeface="Work Sans" pitchFamily="2" charset="0"/>
                <a:ea typeface="Work Sans"/>
                <a:cs typeface="Work Sans"/>
                <a:sym typeface="Work Sans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Work Sans" pitchFamily="2" charset="0"/>
                <a:ea typeface="Work Sans"/>
                <a:cs typeface="Work Sans"/>
                <a:sym typeface="Work Sans"/>
              </a:rPr>
              <a:t>nhất</a:t>
            </a:r>
            <a:endParaRPr b="1" dirty="0">
              <a:solidFill>
                <a:schemeClr val="dk1"/>
              </a:solidFill>
              <a:latin typeface="Work Sans" pitchFamily="2" charset="0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đa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thế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sở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hữu</a:t>
            </a:r>
            <a:endParaRPr dirty="0">
              <a:solidFill>
                <a:schemeClr val="dk1"/>
              </a:solidFill>
              <a:latin typeface="Work Sans" pitchFamily="2" charset="0"/>
              <a:ea typeface="Work Sans"/>
              <a:cs typeface="Work Sans"/>
              <a:sym typeface="Work Sans"/>
            </a:endParaRPr>
          </a:p>
        </p:txBody>
      </p:sp>
      <p:sp>
        <p:nvSpPr>
          <p:cNvPr id="457" name="Google Shape;457;p41"/>
          <p:cNvSpPr/>
          <p:nvPr/>
        </p:nvSpPr>
        <p:spPr>
          <a:xfrm>
            <a:off x="4256294" y="1469239"/>
            <a:ext cx="4259056" cy="132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Work Sans" pitchFamily="2" charset="0"/>
                <a:ea typeface="Work Sans"/>
                <a:cs typeface="Work Sans"/>
                <a:sym typeface="Work Sans"/>
              </a:rPr>
              <a:t>Thứ ba</a:t>
            </a:r>
            <a:endParaRPr b="1" dirty="0">
              <a:solidFill>
                <a:schemeClr val="dk1"/>
              </a:solidFill>
              <a:latin typeface="Work Sans" pitchFamily="2" charset="0"/>
              <a:ea typeface="Work Sans"/>
              <a:cs typeface="Work Sans"/>
              <a:sym typeface="Work Sans"/>
            </a:endParaRPr>
          </a:p>
          <a:p>
            <a:pPr marL="0" lvl="0" indent="0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Giá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cả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được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hình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thành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theo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nguyên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tắc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tranh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vừa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động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lực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vừa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môi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thúc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đẩy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3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latin typeface="Work Sans" pitchFamily="2" charset="0"/>
                <a:cs typeface="Times New Roman" panose="02020603050405020304" pitchFamily="18" charset="0"/>
              </a:rPr>
              <a:t>doanh</a:t>
            </a:r>
            <a:endParaRPr sz="1300" dirty="0">
              <a:solidFill>
                <a:schemeClr val="dk1"/>
              </a:solidFill>
              <a:latin typeface="Work Sans" pitchFamily="2" charset="0"/>
              <a:ea typeface="Work Sans"/>
              <a:cs typeface="Work Sans"/>
              <a:sym typeface="Work Sans"/>
            </a:endParaRPr>
          </a:p>
        </p:txBody>
      </p:sp>
      <p:sp>
        <p:nvSpPr>
          <p:cNvPr id="458" name="Google Shape;458;p41"/>
          <p:cNvSpPr/>
          <p:nvPr/>
        </p:nvSpPr>
        <p:spPr>
          <a:xfrm>
            <a:off x="977050" y="2940172"/>
            <a:ext cx="3518400" cy="132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Work Sans" pitchFamily="2" charset="0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đóng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vai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trò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quyết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nguồn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lực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xã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hội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Work Sans" pitchFamily="2" charset="0"/>
                <a:ea typeface="Work Sans"/>
                <a:cs typeface="Work Sans"/>
                <a:sym typeface="Work Sans"/>
              </a:rPr>
              <a:t>Thứ hai</a:t>
            </a:r>
            <a:endParaRPr lang="en-US" dirty="0">
              <a:solidFill>
                <a:schemeClr val="dk1"/>
              </a:solidFill>
              <a:latin typeface="Work Sans" pitchFamily="2" charset="0"/>
              <a:ea typeface="Work Sans"/>
              <a:cs typeface="Work Sans"/>
              <a:sym typeface="Work Sans"/>
            </a:endParaRPr>
          </a:p>
        </p:txBody>
      </p:sp>
      <p:sp>
        <p:nvSpPr>
          <p:cNvPr id="459" name="Google Shape;459;p41"/>
          <p:cNvSpPr/>
          <p:nvPr/>
        </p:nvSpPr>
        <p:spPr>
          <a:xfrm>
            <a:off x="4648552" y="2912531"/>
            <a:ext cx="3866798" cy="132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mở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nước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quan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hệ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quốc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Work Sans" pitchFamily="2" charset="0"/>
                <a:ea typeface="Work Sans"/>
                <a:cs typeface="Work Sans"/>
                <a:sym typeface="Work Sans"/>
              </a:rPr>
              <a:t>Thứ tư</a:t>
            </a:r>
            <a:endParaRPr dirty="0">
              <a:solidFill>
                <a:schemeClr val="dk1"/>
              </a:solidFill>
              <a:latin typeface="Work Sans" pitchFamily="2" charset="0"/>
              <a:ea typeface="Work Sans"/>
              <a:cs typeface="Work Sans"/>
              <a:sym typeface="Work Sans"/>
            </a:endParaRPr>
          </a:p>
        </p:txBody>
      </p:sp>
      <p:sp>
        <p:nvSpPr>
          <p:cNvPr id="460" name="Google Shape;460;p41"/>
          <p:cNvSpPr/>
          <p:nvPr/>
        </p:nvSpPr>
        <p:spPr>
          <a:xfrm>
            <a:off x="3485499" y="1782906"/>
            <a:ext cx="2021700" cy="2021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 pitchFamily="2" charset="0"/>
            </a:endParaRPr>
          </a:p>
        </p:txBody>
      </p:sp>
      <p:sp>
        <p:nvSpPr>
          <p:cNvPr id="461" name="Google Shape;461;p41"/>
          <p:cNvSpPr/>
          <p:nvPr/>
        </p:nvSpPr>
        <p:spPr>
          <a:xfrm rot="5400000">
            <a:off x="3631390" y="1782906"/>
            <a:ext cx="2021700" cy="2021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 pitchFamily="2" charset="0"/>
            </a:endParaRPr>
          </a:p>
        </p:txBody>
      </p:sp>
      <p:sp>
        <p:nvSpPr>
          <p:cNvPr id="462" name="Google Shape;462;p41"/>
          <p:cNvSpPr/>
          <p:nvPr/>
        </p:nvSpPr>
        <p:spPr>
          <a:xfrm rot="10800000">
            <a:off x="3631390" y="1929937"/>
            <a:ext cx="2021700" cy="2021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 pitchFamily="2" charset="0"/>
            </a:endParaRPr>
          </a:p>
        </p:txBody>
      </p:sp>
      <p:sp>
        <p:nvSpPr>
          <p:cNvPr id="463" name="Google Shape;463;p41"/>
          <p:cNvSpPr/>
          <p:nvPr/>
        </p:nvSpPr>
        <p:spPr>
          <a:xfrm rot="-5400000">
            <a:off x="3485499" y="1929937"/>
            <a:ext cx="2021700" cy="2021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 pitchFamily="2" charset="0"/>
            </a:endParaRPr>
          </a:p>
        </p:txBody>
      </p:sp>
      <p:sp>
        <p:nvSpPr>
          <p:cNvPr id="464" name="Google Shape;464;p41"/>
          <p:cNvSpPr/>
          <p:nvPr/>
        </p:nvSpPr>
        <p:spPr>
          <a:xfrm>
            <a:off x="3950974" y="2204645"/>
            <a:ext cx="309969" cy="3512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Work Sans" pitchFamily="2" charset="0"/>
              </a:rPr>
              <a:t>1</a:t>
            </a:r>
            <a:endParaRPr b="1" i="0" dirty="0">
              <a:ln>
                <a:noFill/>
              </a:ln>
              <a:solidFill>
                <a:schemeClr val="lt1"/>
              </a:solidFill>
              <a:latin typeface="Work Sans" pitchFamily="2" charset="0"/>
            </a:endParaRPr>
          </a:p>
        </p:txBody>
      </p:sp>
      <p:sp>
        <p:nvSpPr>
          <p:cNvPr id="465" name="Google Shape;465;p41"/>
          <p:cNvSpPr/>
          <p:nvPr/>
        </p:nvSpPr>
        <p:spPr>
          <a:xfrm>
            <a:off x="4800511" y="2211102"/>
            <a:ext cx="319843" cy="3409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Work Sans" pitchFamily="2" charset="0"/>
              </a:rPr>
              <a:t>3</a:t>
            </a:r>
            <a:endParaRPr b="1" i="0" dirty="0">
              <a:ln>
                <a:noFill/>
              </a:ln>
              <a:solidFill>
                <a:schemeClr val="lt1"/>
              </a:solidFill>
              <a:latin typeface="Work Sans" pitchFamily="2" charset="0"/>
            </a:endParaRPr>
          </a:p>
        </p:txBody>
      </p:sp>
      <p:sp>
        <p:nvSpPr>
          <p:cNvPr id="466" name="Google Shape;466;p41"/>
          <p:cNvSpPr/>
          <p:nvPr/>
        </p:nvSpPr>
        <p:spPr>
          <a:xfrm>
            <a:off x="3922044" y="3130095"/>
            <a:ext cx="334250" cy="3512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Work Sans" pitchFamily="2" charset="0"/>
              </a:rPr>
              <a:t>2</a:t>
            </a:r>
            <a:endParaRPr b="1" i="0" dirty="0">
              <a:ln>
                <a:noFill/>
              </a:ln>
              <a:solidFill>
                <a:schemeClr val="lt1"/>
              </a:solidFill>
              <a:latin typeface="Work Sans" pitchFamily="2" charset="0"/>
            </a:endParaRPr>
          </a:p>
        </p:txBody>
      </p:sp>
      <p:sp>
        <p:nvSpPr>
          <p:cNvPr id="467" name="Google Shape;467;p41"/>
          <p:cNvSpPr/>
          <p:nvPr/>
        </p:nvSpPr>
        <p:spPr>
          <a:xfrm>
            <a:off x="4896085" y="3136552"/>
            <a:ext cx="311519" cy="3409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Work Sans" pitchFamily="2" charset="0"/>
              </a:rPr>
              <a:t>4</a:t>
            </a:r>
            <a:endParaRPr b="1" i="0" dirty="0">
              <a:ln>
                <a:noFill/>
              </a:ln>
              <a:solidFill>
                <a:schemeClr val="lt1"/>
              </a:solidFill>
              <a:latin typeface="Work Sans" pitchFamily="2" charset="0"/>
            </a:endParaRPr>
          </a:p>
        </p:txBody>
      </p:sp>
      <p:sp>
        <p:nvSpPr>
          <p:cNvPr id="468" name="Google Shape;468;p41"/>
          <p:cNvSpPr txBox="1">
            <a:spLocks noGrp="1"/>
          </p:cNvSpPr>
          <p:nvPr>
            <p:ph type="title"/>
          </p:nvPr>
        </p:nvSpPr>
        <p:spPr>
          <a:xfrm>
            <a:off x="851770" y="681937"/>
            <a:ext cx="7440460" cy="60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Đặc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trưng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phổ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biến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endParaRPr sz="2400" dirty="0">
              <a:latin typeface="Work Sans" pitchFamily="2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3"/>
          <p:cNvSpPr txBox="1">
            <a:spLocks noGrp="1"/>
          </p:cNvSpPr>
          <p:nvPr>
            <p:ph type="body" idx="4294967295"/>
          </p:nvPr>
        </p:nvSpPr>
        <p:spPr>
          <a:xfrm>
            <a:off x="914399" y="393450"/>
            <a:ext cx="4615299" cy="4224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01600" indent="0">
              <a:buNone/>
            </a:pPr>
            <a:r>
              <a:rPr lang="vi-VN" sz="2400" dirty="0">
                <a:solidFill>
                  <a:schemeClr val="bg1"/>
                </a:solidFill>
                <a:latin typeface="Work Sans" pitchFamily="2" charset="0"/>
              </a:rPr>
              <a:t>Ư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</a:rPr>
              <a:t>u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</a:rPr>
              <a:t>thế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</a:rPr>
              <a:t>của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</a:rPr>
              <a:t>nền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</a:rPr>
              <a:t>kinh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</a:rPr>
              <a:t>tế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</a:rPr>
              <a:t>thị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</a:rPr>
              <a:t>trường</a:t>
            </a:r>
            <a:endParaRPr lang="en-US" sz="2400" dirty="0">
              <a:solidFill>
                <a:schemeClr val="bg1"/>
              </a:solidFill>
              <a:latin typeface="Work Sans" pitchFamily="2" charset="0"/>
            </a:endParaRPr>
          </a:p>
          <a:p>
            <a:pPr marL="114300" indent="0">
              <a:buNone/>
            </a:pPr>
            <a:r>
              <a:rPr lang="en-US" sz="1800" b="1" dirty="0" err="1">
                <a:solidFill>
                  <a:schemeClr val="bg1"/>
                </a:solidFill>
                <a:latin typeface="Work Sans" pitchFamily="2" charset="0"/>
              </a:rPr>
              <a:t>Một</a:t>
            </a:r>
            <a:r>
              <a:rPr lang="en-US" sz="1800" b="1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Work Sans" pitchFamily="2" charset="0"/>
              </a:rPr>
              <a:t>là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nền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kinh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tế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thị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trường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luôn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tạo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ra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động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lực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cho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sự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sáng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tạo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của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các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chủ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thể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kinh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tế</a:t>
            </a:r>
            <a:endParaRPr lang="en-US" sz="1800" dirty="0">
              <a:solidFill>
                <a:schemeClr val="bg1"/>
              </a:solidFill>
              <a:latin typeface="Work Sans" pitchFamily="2" charset="0"/>
            </a:endParaRPr>
          </a:p>
          <a:p>
            <a:pPr marL="11430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Work Sans" pitchFamily="2" charset="0"/>
              </a:rPr>
              <a:t>Hai </a:t>
            </a:r>
            <a:r>
              <a:rPr lang="en-US" sz="1800" b="1" dirty="0" err="1">
                <a:solidFill>
                  <a:schemeClr val="bg1"/>
                </a:solidFill>
                <a:latin typeface="Work Sans" pitchFamily="2" charset="0"/>
              </a:rPr>
              <a:t>là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nền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kinh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tế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thị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trường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luôn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phát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huy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tốt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nhất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tiềm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năng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của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mọi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chủ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thể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các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vùng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miền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cũng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như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lợi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thế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quốc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gia</a:t>
            </a:r>
            <a:endParaRPr lang="en-US" sz="1800" dirty="0">
              <a:solidFill>
                <a:schemeClr val="bg1"/>
              </a:solidFill>
              <a:latin typeface="Work Sans" pitchFamily="2" charset="0"/>
            </a:endParaRPr>
          </a:p>
          <a:p>
            <a:pPr marL="11430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Work Sans" pitchFamily="2" charset="0"/>
              </a:rPr>
              <a:t>Ba </a:t>
            </a:r>
            <a:r>
              <a:rPr lang="en-US" sz="1800" b="1" dirty="0" err="1">
                <a:solidFill>
                  <a:schemeClr val="bg1"/>
                </a:solidFill>
                <a:latin typeface="Work Sans" pitchFamily="2" charset="0"/>
              </a:rPr>
              <a:t>là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nền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kinh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tế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thị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trường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luôn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tạo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ra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các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các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phương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thức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để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thỏa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mãn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tối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đa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nhu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cầu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của</a:t>
            </a:r>
            <a:r>
              <a:rPr lang="en-US" sz="1800" dirty="0">
                <a:solidFill>
                  <a:schemeClr val="bg1"/>
                </a:solidFill>
                <a:latin typeface="Work Sans" pitchFamily="2" charset="0"/>
              </a:rPr>
              <a:t> con </a:t>
            </a:r>
            <a:r>
              <a:rPr lang="en-US" sz="1800" dirty="0" err="1">
                <a:solidFill>
                  <a:schemeClr val="bg1"/>
                </a:solidFill>
                <a:latin typeface="Work Sans" pitchFamily="2" charset="0"/>
              </a:rPr>
              <a:t>người</a:t>
            </a:r>
            <a:endParaRPr lang="en-US" sz="1800" dirty="0">
              <a:solidFill>
                <a:schemeClr val="bg1"/>
              </a:solidFill>
              <a:latin typeface="Work Sans" pitchFamily="2" charset="0"/>
            </a:endParaRPr>
          </a:p>
        </p:txBody>
      </p:sp>
      <p:sp>
        <p:nvSpPr>
          <p:cNvPr id="328" name="Google Shape;328;p33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329" name="Google Shape;329;p33"/>
          <p:cNvGrpSpPr/>
          <p:nvPr/>
        </p:nvGrpSpPr>
        <p:grpSpPr>
          <a:xfrm>
            <a:off x="5534851" y="787266"/>
            <a:ext cx="3035470" cy="2661224"/>
            <a:chOff x="1177450" y="241631"/>
            <a:chExt cx="6173152" cy="3616776"/>
          </a:xfrm>
        </p:grpSpPr>
        <p:sp>
          <p:nvSpPr>
            <p:cNvPr id="330" name="Google Shape;330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34" name="Google Shape;334;p33"/>
          <p:cNvPicPr preferRelativeResize="0"/>
          <p:nvPr/>
        </p:nvPicPr>
        <p:blipFill>
          <a:blip r:embed="rId3"/>
          <a:srcRect l="18456" r="18456"/>
          <a:stretch/>
        </p:blipFill>
        <p:spPr>
          <a:xfrm>
            <a:off x="5860869" y="933987"/>
            <a:ext cx="2368732" cy="224464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1"/>
          <p:cNvSpPr txBox="1">
            <a:spLocks noGrp="1"/>
          </p:cNvSpPr>
          <p:nvPr>
            <p:ph type="body" idx="4294967295"/>
          </p:nvPr>
        </p:nvSpPr>
        <p:spPr>
          <a:xfrm>
            <a:off x="592183" y="393450"/>
            <a:ext cx="4868091" cy="43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indent="0">
              <a:buNone/>
            </a:pPr>
            <a:r>
              <a:rPr lang="en-US" sz="24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Khuyết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tật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24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:</a:t>
            </a:r>
          </a:p>
          <a:p>
            <a:pPr marL="114300" indent="0">
              <a:buNone/>
            </a:pPr>
            <a:r>
              <a:rPr lang="en-US" sz="1600" b="1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Một</a:t>
            </a:r>
            <a:r>
              <a:rPr lang="en-US" sz="1600" b="1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luôn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tiềm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ẩn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rủi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ro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khủng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hoảng</a:t>
            </a:r>
            <a:endParaRPr lang="en-US" sz="1600" dirty="0">
              <a:solidFill>
                <a:schemeClr val="bg1"/>
              </a:solidFill>
              <a:latin typeface="Work Sans" pitchFamily="2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1600" b="1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Hai </a:t>
            </a:r>
            <a:r>
              <a:rPr lang="en-US" sz="1600" b="1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tự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khắc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phục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xu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hướng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cạn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kiệt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tài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nguyên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thể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tái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tạo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suy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thoái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môi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tự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nhiên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môi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xã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hội</a:t>
            </a:r>
            <a:endParaRPr lang="en-US" sz="1600" dirty="0">
              <a:solidFill>
                <a:schemeClr val="bg1"/>
              </a:solidFill>
              <a:latin typeface="Work Sans" pitchFamily="2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1600" b="1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Ba </a:t>
            </a:r>
            <a:r>
              <a:rPr lang="en-US" sz="1600" b="1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tự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khắc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phục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hiện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tượng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phân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sâu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sắc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xã</a:t>
            </a:r>
            <a:r>
              <a:rPr lang="en-US" sz="1600" dirty="0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Work Sans" pitchFamily="2" charset="0"/>
                <a:cs typeface="Times New Roman" panose="02020603050405020304" pitchFamily="18" charset="0"/>
              </a:rPr>
              <a:t>hội</a:t>
            </a:r>
            <a:endParaRPr lang="en-US" sz="1600" dirty="0">
              <a:solidFill>
                <a:schemeClr val="bg1"/>
              </a:solidFill>
              <a:latin typeface="Work Sans" pitchFamily="2" charset="0"/>
              <a:cs typeface="Times New Roman" panose="02020603050405020304" pitchFamily="18" charset="0"/>
            </a:endParaRPr>
          </a:p>
        </p:txBody>
      </p:sp>
      <p:sp>
        <p:nvSpPr>
          <p:cNvPr id="304" name="Google Shape;304;p3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305" name="Google Shape;305;p31"/>
          <p:cNvGrpSpPr/>
          <p:nvPr/>
        </p:nvGrpSpPr>
        <p:grpSpPr>
          <a:xfrm>
            <a:off x="5611448" y="601984"/>
            <a:ext cx="1908147" cy="3269340"/>
            <a:chOff x="2547150" y="238125"/>
            <a:chExt cx="2525675" cy="5238750"/>
          </a:xfrm>
        </p:grpSpPr>
        <p:sp>
          <p:nvSpPr>
            <p:cNvPr id="306" name="Google Shape;306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650A134-221B-4ECA-B3C0-35B38E6DB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2837" y="902488"/>
            <a:ext cx="1876758" cy="266950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12000" y="1891650"/>
            <a:ext cx="7453653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14300" algn="ctr"/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2.4.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Một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số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yếu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endParaRPr lang="en-US" sz="3200" dirty="0">
              <a:latin typeface="Work Sans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106" name="Google Shape;106;p17"/>
          <p:cNvGrpSpPr/>
          <p:nvPr/>
        </p:nvGrpSpPr>
        <p:grpSpPr>
          <a:xfrm>
            <a:off x="7516121" y="711701"/>
            <a:ext cx="903434" cy="903434"/>
            <a:chOff x="2594325" y="1627175"/>
            <a:chExt cx="440850" cy="440850"/>
          </a:xfrm>
        </p:grpSpPr>
        <p:sp>
          <p:nvSpPr>
            <p:cNvPr id="107" name="Google Shape;107;p1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9758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1"/>
          <p:cNvPicPr preferRelativeResize="0"/>
          <p:nvPr/>
        </p:nvPicPr>
        <p:blipFill>
          <a:blip r:embed="rId3"/>
          <a:srcRect/>
          <a:stretch/>
        </p:blipFill>
        <p:spPr>
          <a:xfrm>
            <a:off x="5300797" y="985044"/>
            <a:ext cx="3143422" cy="27305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603539" y="632775"/>
            <a:ext cx="3337200" cy="4203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luât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giá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trị</a:t>
            </a:r>
            <a:endParaRPr sz="2400" dirty="0">
              <a:latin typeface="Work Sans" pitchFamily="2" charset="0"/>
            </a:endParaRPr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603538" y="1248308"/>
            <a:ext cx="4672854" cy="31449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400" b="1" dirty="0" err="1">
                <a:latin typeface="Work Sans" pitchFamily="2" charset="0"/>
                <a:cs typeface="Times New Roman" panose="02020603050405020304" pitchFamily="18" charset="0"/>
              </a:rPr>
              <a:t>Nội</a:t>
            </a:r>
            <a:r>
              <a:rPr lang="en-US" sz="1400" b="1" dirty="0">
                <a:latin typeface="Work Sans" pitchFamily="2" charset="0"/>
                <a:cs typeface="Times New Roman" panose="02020603050405020304" pitchFamily="18" charset="0"/>
              </a:rPr>
              <a:t> dung:</a:t>
            </a:r>
          </a:p>
          <a:p>
            <a:pPr marL="114300" indent="0">
              <a:buNone/>
            </a:pP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yêu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việc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trao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đổi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phải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được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tiến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hành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trên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cơ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sở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hao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phí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lao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động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xã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hội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cần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thiết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US" sz="1400" b="1" dirty="0" err="1">
                <a:latin typeface="Work Sans" pitchFamily="2" charset="0"/>
                <a:cs typeface="Times New Roman" panose="02020603050405020304" pitchFamily="18" charset="0"/>
              </a:rPr>
              <a:t>Tác</a:t>
            </a:r>
            <a:r>
              <a:rPr lang="en-US" sz="1400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latin typeface="Work Sans" pitchFamily="2" charset="0"/>
                <a:cs typeface="Times New Roman" panose="02020603050405020304" pitchFamily="18" charset="0"/>
              </a:rPr>
              <a:t>động</a:t>
            </a:r>
            <a:r>
              <a:rPr lang="en-US" sz="1400" b="1" dirty="0">
                <a:latin typeface="Work Sans" pitchFamily="2" charset="0"/>
                <a:cs typeface="Times New Roman" panose="02020603050405020304" pitchFamily="18" charset="0"/>
              </a:rPr>
              <a:t>:</a:t>
            </a:r>
            <a:endParaRPr lang="en-US" sz="1400" dirty="0">
              <a:latin typeface="Work Sans" pitchFamily="2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Thứ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nhất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điều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tiết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lưu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thông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Thứ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hai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kích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thích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cải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tiến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kỹ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thuật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hợp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lý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nhằm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tăng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năng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suất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lao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động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Thứ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ba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phân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thành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giàu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nghèo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một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cách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tự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Work Sans" pitchFamily="2" charset="0"/>
                <a:cs typeface="Times New Roman" panose="02020603050405020304" pitchFamily="18" charset="0"/>
              </a:rPr>
              <a:t>nhiên</a:t>
            </a:r>
            <a:r>
              <a:rPr lang="en-US" sz="14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163" name="Google Shape;163;p21"/>
          <p:cNvGrpSpPr/>
          <p:nvPr/>
        </p:nvGrpSpPr>
        <p:grpSpPr>
          <a:xfrm>
            <a:off x="7604244" y="711688"/>
            <a:ext cx="815570" cy="678894"/>
            <a:chOff x="1244325" y="314425"/>
            <a:chExt cx="444525" cy="370050"/>
          </a:xfrm>
        </p:grpSpPr>
        <p:sp>
          <p:nvSpPr>
            <p:cNvPr id="164" name="Google Shape;164;p21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166" name="Google Shape;166;p2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1"/>
          <p:cNvPicPr preferRelativeResize="0"/>
          <p:nvPr/>
        </p:nvPicPr>
        <p:blipFill>
          <a:blip r:embed="rId3"/>
          <a:srcRect/>
          <a:stretch/>
        </p:blipFill>
        <p:spPr>
          <a:xfrm>
            <a:off x="5474969" y="1521665"/>
            <a:ext cx="3143422" cy="20868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603538" y="711688"/>
            <a:ext cx="3337200" cy="4203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cung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endParaRPr sz="2400" dirty="0">
              <a:latin typeface="Work Sans" pitchFamily="2" charset="0"/>
            </a:endParaRPr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603538" y="1248308"/>
            <a:ext cx="4672854" cy="31449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điều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tiết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quan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giữa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cung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(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bên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bán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)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(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bên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mua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)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này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đòi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hỏi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cung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–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phải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sự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thống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cung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tác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dụng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điều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tiêt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quan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lưu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;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làm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thay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đổi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cơ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cấu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mô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hưởng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tới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163" name="Google Shape;163;p21"/>
          <p:cNvGrpSpPr/>
          <p:nvPr/>
        </p:nvGrpSpPr>
        <p:grpSpPr>
          <a:xfrm>
            <a:off x="7604244" y="711688"/>
            <a:ext cx="815570" cy="678894"/>
            <a:chOff x="1244325" y="314425"/>
            <a:chExt cx="444525" cy="370050"/>
          </a:xfrm>
        </p:grpSpPr>
        <p:sp>
          <p:nvSpPr>
            <p:cNvPr id="164" name="Google Shape;164;p21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166" name="Google Shape;166;p2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9539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1"/>
          <p:cNvPicPr preferRelativeResize="0"/>
          <p:nvPr/>
        </p:nvPicPr>
        <p:blipFill>
          <a:blip r:embed="rId3"/>
          <a:srcRect/>
          <a:stretch/>
        </p:blipFill>
        <p:spPr>
          <a:xfrm>
            <a:off x="5474969" y="1645920"/>
            <a:ext cx="3143422" cy="18530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603538" y="1000046"/>
            <a:ext cx="4978656" cy="4203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14300" indent="0">
              <a:buNone/>
            </a:pP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lưu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thông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tiền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tệ</a:t>
            </a:r>
            <a:endParaRPr lang="en-US" sz="2400" dirty="0">
              <a:latin typeface="Work Sans" pitchFamily="2" charset="0"/>
              <a:cs typeface="Times New Roman" panose="02020603050405020304" pitchFamily="18" charset="0"/>
            </a:endParaRPr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603538" y="1541417"/>
            <a:ext cx="4672854" cy="27473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lưu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tiền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tệ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yêu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lưu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tiền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tệ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phải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căn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cứ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yêu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lưu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dịch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vụ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. Theo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yêu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việc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đưa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lượng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tiền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cần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cho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lưu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mỗi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thời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kỳ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phải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thống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với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8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163" name="Google Shape;163;p21"/>
          <p:cNvGrpSpPr/>
          <p:nvPr/>
        </p:nvGrpSpPr>
        <p:grpSpPr>
          <a:xfrm>
            <a:off x="7604244" y="711688"/>
            <a:ext cx="815570" cy="678894"/>
            <a:chOff x="1244325" y="314425"/>
            <a:chExt cx="444525" cy="370050"/>
          </a:xfrm>
        </p:grpSpPr>
        <p:sp>
          <p:nvSpPr>
            <p:cNvPr id="164" name="Google Shape;164;p21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166" name="Google Shape;166;p2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00110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A640431-BD8C-7B40-9F44-C9B354BC6A0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684325" y="902414"/>
                <a:ext cx="7405800" cy="2706548"/>
              </a:xfrm>
            </p:spPr>
            <p:txBody>
              <a:bodyPr/>
              <a:lstStyle/>
              <a:p>
                <a:pPr marL="10160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 </a:t>
                </a:r>
                <a14:m>
                  <m:oMath xmlns:m="http://schemas.openxmlformats.org/officeDocument/2006/math">
                    <m:r>
                      <a:rPr lang="vi-VN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vi-VN" i="1">
                            <a:latin typeface="Cambria Math" panose="02040503050406030204" pitchFamily="18" charset="0"/>
                          </a:rPr>
                          <m:t>P</m:t>
                        </m:r>
                        <m:r>
                          <a:rPr lang="vi-VN" i="1">
                            <a:latin typeface="Cambria Math" panose="02040503050406030204" pitchFamily="18" charset="0"/>
                          </a:rPr>
                          <m:t>. </m:t>
                        </m:r>
                        <m:r>
                          <m:rPr>
                            <m:sty m:val="p"/>
                          </m:rPr>
                          <a:rPr lang="vi-VN" i="1">
                            <a:latin typeface="Cambria Math" panose="02040503050406030204" pitchFamily="18" charset="0"/>
                          </a:rPr>
                          <m:t>Q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vi-VN" i="1"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lang="vi-VN" i="1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vi-V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01600" indent="0">
                  <a:buNone/>
                </a:pP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Trong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đó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</a:p>
              <a:p>
                <a:pPr marL="10160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là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số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tiền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cần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thiết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cho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lưu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thông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0160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là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giá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cả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0160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là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khối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lượng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hàng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hoá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0160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số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vòng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lưu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thông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của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đồng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tiền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A640431-BD8C-7B40-9F44-C9B354BC6A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84325" y="902414"/>
                <a:ext cx="7405800" cy="270654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6B1733-0C0F-9640-A19D-322F33FC0A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8724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91801-28EA-6648-91AF-8961769E8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9100" y="785683"/>
            <a:ext cx="7405800" cy="1403040"/>
          </a:xfrm>
        </p:spPr>
        <p:txBody>
          <a:bodyPr/>
          <a:lstStyle/>
          <a:p>
            <a:pPr marL="101600" indent="0">
              <a:buNone/>
            </a:pPr>
            <a:r>
              <a:rPr lang="en-US" dirty="0"/>
              <a:t>VD 1.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</a:t>
            </a:r>
            <a:r>
              <a:rPr lang="en-US" dirty="0" err="1"/>
              <a:t>nước</a:t>
            </a:r>
            <a:r>
              <a:rPr lang="en-US" dirty="0"/>
              <a:t> ta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1000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xe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100000 USD.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nước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in </a:t>
            </a:r>
            <a:r>
              <a:rPr lang="en-US" dirty="0" err="1"/>
              <a:t>thêm</a:t>
            </a:r>
            <a:r>
              <a:rPr lang="en-US" dirty="0"/>
              <a:t> bao </a:t>
            </a:r>
            <a:r>
              <a:rPr lang="en-US" dirty="0" err="1"/>
              <a:t>nhiêu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nữa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đảm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,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rằng</a:t>
            </a:r>
            <a:r>
              <a:rPr lang="en-US" dirty="0"/>
              <a:t> </a:t>
            </a:r>
            <a:r>
              <a:rPr lang="en-US" dirty="0" err="1"/>
              <a:t>vòng</a:t>
            </a:r>
            <a:r>
              <a:rPr lang="en-US" dirty="0"/>
              <a:t> </a:t>
            </a:r>
            <a:r>
              <a:rPr lang="en-US" dirty="0" err="1"/>
              <a:t>đời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tờ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200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E262E-9583-AA4A-A997-7A635AF05B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046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1BCBAD52-49BA-B64E-BCC5-F9BA4AED0FFB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69100" y="567749"/>
                <a:ext cx="7405800" cy="3050939"/>
              </a:xfrm>
            </p:spPr>
            <p:txBody>
              <a:bodyPr/>
              <a:lstStyle/>
              <a:p>
                <a:pPr marL="101600" indent="0">
                  <a:buNone/>
                </a:pPr>
                <a:r>
                  <a:rPr lang="en-US" dirty="0"/>
                  <a:t>Khi </a:t>
                </a:r>
                <a:r>
                  <a:rPr lang="en-US" dirty="0" err="1"/>
                  <a:t>việc</a:t>
                </a:r>
                <a:r>
                  <a:rPr lang="en-US" dirty="0"/>
                  <a:t> </a:t>
                </a:r>
                <a:r>
                  <a:rPr lang="en-US" dirty="0" err="1"/>
                  <a:t>lưu</a:t>
                </a:r>
                <a:r>
                  <a:rPr lang="en-US" dirty="0"/>
                  <a:t> </a:t>
                </a:r>
                <a:r>
                  <a:rPr lang="en-US" dirty="0" err="1"/>
                  <a:t>thông</a:t>
                </a:r>
                <a:r>
                  <a:rPr lang="en-US" dirty="0"/>
                  <a:t> </a:t>
                </a:r>
                <a:r>
                  <a:rPr lang="en-US" dirty="0" err="1"/>
                  <a:t>trở</a:t>
                </a:r>
                <a:r>
                  <a:rPr lang="en-US" dirty="0"/>
                  <a:t> </a:t>
                </a:r>
                <a:r>
                  <a:rPr lang="en-US" dirty="0" err="1"/>
                  <a:t>nên</a:t>
                </a:r>
                <a:r>
                  <a:rPr lang="en-US" dirty="0"/>
                  <a:t> </a:t>
                </a:r>
                <a:r>
                  <a:rPr lang="en-US" dirty="0" err="1"/>
                  <a:t>phổ</a:t>
                </a:r>
                <a:r>
                  <a:rPr lang="en-US" dirty="0"/>
                  <a:t> </a:t>
                </a:r>
                <a:r>
                  <a:rPr lang="en-US" dirty="0" err="1"/>
                  <a:t>biến</a:t>
                </a:r>
                <a:r>
                  <a:rPr lang="en-US" dirty="0"/>
                  <a:t> </a:t>
                </a:r>
                <a:r>
                  <a:rPr lang="en-US" dirty="0" err="1"/>
                  <a:t>thì</a:t>
                </a:r>
                <a:r>
                  <a:rPr lang="en-US" dirty="0"/>
                  <a:t> </a:t>
                </a:r>
                <a:r>
                  <a:rPr lang="en-US" dirty="0" err="1"/>
                  <a:t>việc</a:t>
                </a:r>
                <a:r>
                  <a:rPr lang="en-US" dirty="0"/>
                  <a:t> dung </a:t>
                </a:r>
                <a:r>
                  <a:rPr lang="en-US" dirty="0" err="1"/>
                  <a:t>tiền</a:t>
                </a:r>
                <a:r>
                  <a:rPr lang="en-US" dirty="0"/>
                  <a:t> </a:t>
                </a:r>
                <a:r>
                  <a:rPr lang="en-US" dirty="0" err="1"/>
                  <a:t>mặt</a:t>
                </a:r>
                <a:r>
                  <a:rPr lang="en-US" dirty="0"/>
                  <a:t> </a:t>
                </a:r>
                <a:r>
                  <a:rPr lang="en-US" dirty="0" err="1"/>
                  <a:t>ít</a:t>
                </a:r>
                <a:r>
                  <a:rPr lang="en-US" dirty="0"/>
                  <a:t> </a:t>
                </a:r>
                <a:r>
                  <a:rPr lang="en-US" dirty="0" err="1"/>
                  <a:t>đi</a:t>
                </a:r>
                <a:r>
                  <a:rPr lang="en-US" dirty="0"/>
                  <a:t>, </a:t>
                </a:r>
                <a:r>
                  <a:rPr lang="en-US" dirty="0" err="1"/>
                  <a:t>số</a:t>
                </a:r>
                <a:r>
                  <a:rPr lang="en-US" dirty="0"/>
                  <a:t> </a:t>
                </a:r>
                <a:r>
                  <a:rPr lang="en-US" dirty="0" err="1"/>
                  <a:t>tiền</a:t>
                </a:r>
                <a:r>
                  <a:rPr lang="en-US" dirty="0"/>
                  <a:t> </a:t>
                </a:r>
                <a:r>
                  <a:rPr lang="en-US" dirty="0" err="1"/>
                  <a:t>đưa</a:t>
                </a:r>
                <a:r>
                  <a:rPr lang="en-US" dirty="0"/>
                  <a:t> </a:t>
                </a:r>
                <a:r>
                  <a:rPr lang="en-US" dirty="0" err="1"/>
                  <a:t>vào</a:t>
                </a:r>
                <a:r>
                  <a:rPr lang="en-US" dirty="0"/>
                  <a:t> </a:t>
                </a:r>
                <a:r>
                  <a:rPr lang="en-US" dirty="0" err="1"/>
                  <a:t>lưu</a:t>
                </a:r>
                <a:r>
                  <a:rPr lang="en-US" dirty="0"/>
                  <a:t> </a:t>
                </a:r>
                <a:r>
                  <a:rPr lang="en-US" dirty="0" err="1"/>
                  <a:t>thông</a:t>
                </a:r>
                <a:r>
                  <a:rPr lang="en-US" dirty="0"/>
                  <a:t> </a:t>
                </a:r>
                <a:r>
                  <a:rPr lang="en-US" dirty="0" err="1"/>
                  <a:t>tính</a:t>
                </a:r>
                <a:r>
                  <a:rPr lang="en-US" dirty="0"/>
                  <a:t>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sau</a:t>
                </a:r>
                <a:r>
                  <a:rPr lang="en-US" dirty="0"/>
                  <a:t>:</a:t>
                </a:r>
              </a:p>
              <a:p>
                <a:pPr marL="10160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 </a:t>
                </a:r>
                <a14:m>
                  <m:oMath xmlns:m="http://schemas.openxmlformats.org/officeDocument/2006/math">
                    <m:r>
                      <a:rPr lang="vi-VN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vi-VN" i="1">
                            <a:latin typeface="Cambria Math" panose="02040503050406030204" pitchFamily="18" charset="0"/>
                          </a:rPr>
                          <m:t>P</m:t>
                        </m:r>
                        <m:r>
                          <a:rPr lang="vi-VN" i="1">
                            <a:latin typeface="Cambria Math" panose="02040503050406030204" pitchFamily="18" charset="0"/>
                          </a:rPr>
                          <m:t>. </m:t>
                        </m:r>
                        <m:r>
                          <m:rPr>
                            <m:sty m:val="p"/>
                          </m:rPr>
                          <a:rPr lang="vi-VN" i="1">
                            <a:latin typeface="Cambria Math" panose="02040503050406030204" pitchFamily="18" charset="0"/>
                          </a:rPr>
                          <m:t>Q</m:t>
                        </m:r>
                        <m:r>
                          <a:rPr lang="vi-VN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d>
                          <m:dPr>
                            <m:ctrlPr>
                              <a:rPr lang="vi-V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vi-VN" i="1">
                                <a:latin typeface="Cambria Math" panose="02040503050406030204" pitchFamily="18" charset="0"/>
                              </a:rPr>
                              <m:t>G</m:t>
                            </m:r>
                            <m:r>
                              <a:rPr lang="vi-VN" i="1">
                                <a:latin typeface="Cambria Math" panose="02040503050406030204" pitchFamily="18" charset="0"/>
                              </a:rPr>
                              <m:t>1+ </m:t>
                            </m:r>
                            <m:r>
                              <m:rPr>
                                <m:sty m:val="p"/>
                              </m:rPr>
                              <a:rPr lang="vi-VN" i="1">
                                <a:latin typeface="Cambria Math" panose="02040503050406030204" pitchFamily="18" charset="0"/>
                              </a:rPr>
                              <m:t>G</m:t>
                            </m:r>
                            <m:r>
                              <a:rPr lang="vi-V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  <m:r>
                          <a:rPr lang="vi-VN" b="0" i="1" smtClean="0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m:rPr>
                            <m:sty m:val="p"/>
                          </m:rPr>
                          <a:rPr lang="vi-VN" i="1">
                            <a:latin typeface="Cambria Math" panose="02040503050406030204" pitchFamily="18" charset="0"/>
                          </a:rPr>
                          <m:t>G</m:t>
                        </m:r>
                        <m:r>
                          <a:rPr lang="vi-VN" i="1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vi-VN" i="1"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lang="vi-VN" i="1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vi-V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01600" indent="0">
                  <a:buNone/>
                </a:pPr>
                <a:r>
                  <a:rPr lang="en-US" dirty="0" err="1"/>
                  <a:t>Trong</a:t>
                </a:r>
                <a:r>
                  <a:rPr lang="en-US" dirty="0"/>
                  <a:t> </a:t>
                </a:r>
                <a:r>
                  <a:rPr lang="en-US" dirty="0" err="1"/>
                  <a:t>đó</a:t>
                </a:r>
                <a:r>
                  <a:rPr lang="en-US" dirty="0"/>
                  <a:t>: </a:t>
                </a:r>
              </a:p>
              <a:p>
                <a:pPr marL="101600" indent="0">
                  <a:buNone/>
                </a:pPr>
                <a:r>
                  <a:rPr lang="en-US" dirty="0"/>
                  <a:t>G1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tổng</a:t>
                </a:r>
                <a:r>
                  <a:rPr lang="en-US" dirty="0"/>
                  <a:t> </a:t>
                </a:r>
                <a:r>
                  <a:rPr lang="en-US" dirty="0" err="1"/>
                  <a:t>giá</a:t>
                </a:r>
                <a:r>
                  <a:rPr lang="en-US" dirty="0"/>
                  <a:t> </a:t>
                </a:r>
                <a:r>
                  <a:rPr lang="en-US" dirty="0" err="1"/>
                  <a:t>cả</a:t>
                </a:r>
                <a:r>
                  <a:rPr lang="en-US" dirty="0"/>
                  <a:t> </a:t>
                </a:r>
                <a:r>
                  <a:rPr lang="en-US" dirty="0" err="1"/>
                  <a:t>hàng</a:t>
                </a:r>
                <a:r>
                  <a:rPr lang="en-US" dirty="0"/>
                  <a:t> </a:t>
                </a:r>
                <a:r>
                  <a:rPr lang="en-US" dirty="0" err="1"/>
                  <a:t>hoá</a:t>
                </a:r>
                <a:r>
                  <a:rPr lang="en-US" dirty="0"/>
                  <a:t> </a:t>
                </a:r>
                <a:r>
                  <a:rPr lang="en-US" dirty="0" err="1"/>
                  <a:t>bán</a:t>
                </a:r>
                <a:r>
                  <a:rPr lang="en-US" dirty="0"/>
                  <a:t> </a:t>
                </a:r>
                <a:r>
                  <a:rPr lang="en-US" dirty="0" err="1"/>
                  <a:t>chịu</a:t>
                </a:r>
                <a:endParaRPr lang="en-US" dirty="0"/>
              </a:p>
              <a:p>
                <a:pPr marL="101600" indent="0">
                  <a:buNone/>
                </a:pPr>
                <a:r>
                  <a:rPr lang="en-US" dirty="0"/>
                  <a:t>G2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tổng</a:t>
                </a:r>
                <a:r>
                  <a:rPr lang="en-US" dirty="0"/>
                  <a:t> </a:t>
                </a:r>
                <a:r>
                  <a:rPr lang="en-US" dirty="0" err="1"/>
                  <a:t>giá</a:t>
                </a:r>
                <a:r>
                  <a:rPr lang="en-US" dirty="0"/>
                  <a:t> </a:t>
                </a:r>
                <a:r>
                  <a:rPr lang="en-US" dirty="0" err="1"/>
                  <a:t>cả</a:t>
                </a:r>
                <a:r>
                  <a:rPr lang="en-US" dirty="0"/>
                  <a:t> </a:t>
                </a:r>
                <a:r>
                  <a:rPr lang="en-US" dirty="0" err="1"/>
                  <a:t>hàng</a:t>
                </a:r>
                <a:r>
                  <a:rPr lang="en-US" dirty="0"/>
                  <a:t> </a:t>
                </a:r>
                <a:r>
                  <a:rPr lang="en-US" dirty="0" err="1"/>
                  <a:t>hoá</a:t>
                </a:r>
                <a:r>
                  <a:rPr lang="en-US" dirty="0"/>
                  <a:t> </a:t>
                </a:r>
                <a:r>
                  <a:rPr lang="en-US" dirty="0" err="1"/>
                  <a:t>khấu</a:t>
                </a:r>
                <a:r>
                  <a:rPr lang="en-US" dirty="0"/>
                  <a:t> </a:t>
                </a:r>
                <a:r>
                  <a:rPr lang="en-US" dirty="0" err="1"/>
                  <a:t>trừ</a:t>
                </a:r>
                <a:endParaRPr lang="en-US" dirty="0"/>
              </a:p>
              <a:p>
                <a:pPr marL="101600" indent="0">
                  <a:buNone/>
                </a:pPr>
                <a:r>
                  <a:rPr lang="en-US" dirty="0"/>
                  <a:t>G3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tổng</a:t>
                </a:r>
                <a:r>
                  <a:rPr lang="en-US" dirty="0"/>
                  <a:t> </a:t>
                </a:r>
                <a:r>
                  <a:rPr lang="en-US" dirty="0" err="1"/>
                  <a:t>giá</a:t>
                </a:r>
                <a:r>
                  <a:rPr lang="en-US" dirty="0"/>
                  <a:t> </a:t>
                </a:r>
                <a:r>
                  <a:rPr lang="en-US" dirty="0" err="1"/>
                  <a:t>cả</a:t>
                </a:r>
                <a:r>
                  <a:rPr lang="en-US" dirty="0"/>
                  <a:t> </a:t>
                </a:r>
                <a:r>
                  <a:rPr lang="en-US" dirty="0" err="1"/>
                  <a:t>hàng</a:t>
                </a:r>
                <a:r>
                  <a:rPr lang="en-US" dirty="0"/>
                  <a:t> </a:t>
                </a:r>
                <a:r>
                  <a:rPr lang="en-US" dirty="0" err="1"/>
                  <a:t>hoá</a:t>
                </a:r>
                <a:r>
                  <a:rPr lang="en-US" dirty="0"/>
                  <a:t> </a:t>
                </a:r>
                <a:r>
                  <a:rPr lang="en-US" dirty="0" err="1"/>
                  <a:t>tới</a:t>
                </a:r>
                <a:r>
                  <a:rPr lang="en-US" dirty="0"/>
                  <a:t> </a:t>
                </a:r>
                <a:r>
                  <a:rPr lang="en-US" dirty="0" err="1"/>
                  <a:t>kì</a:t>
                </a:r>
                <a:r>
                  <a:rPr lang="en-US" dirty="0"/>
                  <a:t> </a:t>
                </a:r>
                <a:r>
                  <a:rPr lang="en-US" dirty="0" err="1"/>
                  <a:t>thanh</a:t>
                </a:r>
                <a:r>
                  <a:rPr lang="en-US" dirty="0"/>
                  <a:t> </a:t>
                </a:r>
                <a:r>
                  <a:rPr lang="en-US" dirty="0" err="1"/>
                  <a:t>toán</a:t>
                </a:r>
                <a:endParaRPr lang="en-US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1BCBAD52-49BA-B64E-BCC5-F9BA4AED0F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69100" y="567749"/>
                <a:ext cx="7405800" cy="3050939"/>
              </a:xfrm>
              <a:blipFill>
                <a:blip r:embed="rId2"/>
                <a:stretch>
                  <a:fillRect r="-5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69C4B7-28E5-FD4A-879A-3641DD8B1A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8256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10B04ADE-550B-4A2A-8B93-9BFEDE6935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47813" y="897732"/>
            <a:ext cx="4800600" cy="365522"/>
          </a:xfrm>
        </p:spPr>
        <p:txBody>
          <a:bodyPr/>
          <a:lstStyle/>
          <a:p>
            <a:pPr algn="l"/>
            <a:r>
              <a:rPr lang="en-US" altLang="en-US">
                <a:solidFill>
                  <a:schemeClr val="tx1"/>
                </a:solidFill>
              </a:rPr>
              <a:t>Mục Lục:</a:t>
            </a:r>
          </a:p>
        </p:txBody>
      </p:sp>
      <p:sp>
        <p:nvSpPr>
          <p:cNvPr id="5123" name="Footer Placeholder 2">
            <a:extLst>
              <a:ext uri="{FF2B5EF4-FFF2-40B4-BE49-F238E27FC236}">
                <a16:creationId xmlns:a16="http://schemas.microsoft.com/office/drawing/2014/main" id="{AE492800-0D13-47DD-AF3C-C7E73E92F16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 bwMode="gray">
          <a:xfrm>
            <a:off x="7315200" y="6461125"/>
            <a:ext cx="17526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2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r>
              <a:rPr lang="en-US"/>
              <a:t>www.themegallery.com</a:t>
            </a:r>
            <a:endParaRPr lang="en-US" altLang="en-US">
              <a:solidFill>
                <a:schemeClr val="tx2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4AE970C-280C-4B58-B6A2-4AE14B1F6608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47313" y="1355503"/>
            <a:ext cx="7262813" cy="2432493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marL="385763" indent="-385763" algn="l" eaLnBrk="1" hangingPunct="1">
              <a:buFont typeface="+mj-lt"/>
              <a:buAutoNum type="arabicPeriod"/>
              <a:defRPr/>
            </a:pP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Lý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luận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của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C.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Mác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về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hàng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hóa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và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sản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xuất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hàng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hóa</a:t>
            </a:r>
            <a:endParaRPr lang="en-US" altLang="en-US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385763" indent="-385763" algn="l" eaLnBrk="1" hangingPunct="1">
              <a:buFont typeface="+mj-lt"/>
              <a:buAutoNum type="arabicPeriod"/>
              <a:defRPr/>
            </a:pP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Thị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trường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và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nền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kinh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tế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thị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trường</a:t>
            </a:r>
            <a:endParaRPr lang="en-US" altLang="en-US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385763" indent="-385763" algn="l" eaLnBrk="1" hangingPunct="1">
              <a:buFont typeface="+mj-lt"/>
              <a:buAutoNum type="arabicPeriod"/>
              <a:defRPr/>
            </a:pP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Vai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trò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của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một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số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chủ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thể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tham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gia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thị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b="0" dirty="0" err="1">
                <a:solidFill>
                  <a:schemeClr val="tx1"/>
                </a:solidFill>
                <a:latin typeface="Times New Roman" panose="02020603050405020304" pitchFamily="18" charset="0"/>
              </a:rPr>
              <a:t>trường</a:t>
            </a: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b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</a:br>
            <a:r>
              <a:rPr lang="en-US" altLang="en-US" sz="24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    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1"/>
          <p:cNvPicPr preferRelativeResize="0"/>
          <p:nvPr/>
        </p:nvPicPr>
        <p:blipFill>
          <a:blip r:embed="rId3"/>
          <a:srcRect/>
          <a:stretch/>
        </p:blipFill>
        <p:spPr>
          <a:xfrm>
            <a:off x="5563818" y="1645920"/>
            <a:ext cx="2965723" cy="18530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603538" y="1000046"/>
            <a:ext cx="4978656" cy="4203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14300" indent="0">
              <a:buNone/>
            </a:pP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tranh</a:t>
            </a:r>
            <a:endParaRPr lang="en-US" sz="2400" dirty="0">
              <a:latin typeface="Work Sans" pitchFamily="2" charset="0"/>
              <a:cs typeface="Times New Roman" panose="02020603050405020304" pitchFamily="18" charset="0"/>
            </a:endParaRPr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603538" y="1541417"/>
            <a:ext cx="4672854" cy="29347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điều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tiết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một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cách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khách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quan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mối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quan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hệ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ganh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đua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giữa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thể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trao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đổi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tranh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yêu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tham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gia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thể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doanh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bên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sự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hợp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tác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luôn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phải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chấp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nhận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tranh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US" sz="1600" b="1" dirty="0" err="1">
                <a:latin typeface="Work Sans" pitchFamily="2" charset="0"/>
                <a:cs typeface="Times New Roman" panose="02020603050405020304" pitchFamily="18" charset="0"/>
              </a:rPr>
              <a:t>Phân</a:t>
            </a:r>
            <a:r>
              <a:rPr lang="en-US" sz="1600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Work Sans" pitchFamily="2" charset="0"/>
                <a:cs typeface="Times New Roman" panose="02020603050405020304" pitchFamily="18" charset="0"/>
              </a:rPr>
              <a:t>loại</a:t>
            </a:r>
            <a:r>
              <a:rPr lang="en-US" sz="1600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sz="1600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Work Sans" pitchFamily="2" charset="0"/>
                <a:cs typeface="Times New Roman" panose="02020603050405020304" pitchFamily="18" charset="0"/>
              </a:rPr>
              <a:t>tranh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:</a:t>
            </a:r>
          </a:p>
          <a:p>
            <a:pPr marL="114300" indent="0">
              <a:buNone/>
            </a:pP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+ 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tranh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nội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bộ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ngành</a:t>
            </a:r>
            <a:endParaRPr lang="en-US" sz="1600" dirty="0">
              <a:latin typeface="Work Sans" pitchFamily="2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+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tranh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giữa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ngành</a:t>
            </a:r>
            <a:endParaRPr lang="en-US" sz="1600" dirty="0">
              <a:latin typeface="Work Sans" pitchFamily="2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endParaRPr lang="en-US" sz="1600" dirty="0">
              <a:latin typeface="Work Sans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163" name="Google Shape;163;p21"/>
          <p:cNvGrpSpPr/>
          <p:nvPr/>
        </p:nvGrpSpPr>
        <p:grpSpPr>
          <a:xfrm>
            <a:off x="7604244" y="711688"/>
            <a:ext cx="815570" cy="678894"/>
            <a:chOff x="1244325" y="314425"/>
            <a:chExt cx="444525" cy="370050"/>
          </a:xfrm>
        </p:grpSpPr>
        <p:sp>
          <p:nvSpPr>
            <p:cNvPr id="164" name="Google Shape;164;p21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166" name="Google Shape;166;p2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8946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743825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Vai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trò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tham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gia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endParaRPr dirty="0">
              <a:latin typeface="Work Sans" pitchFamily="2" charset="0"/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3</a:t>
            </a:r>
            <a:r>
              <a:rPr lang="en" sz="96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909143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4"/>
          <p:cNvSpPr txBox="1">
            <a:spLocks noGrp="1"/>
          </p:cNvSpPr>
          <p:nvPr>
            <p:ph type="title"/>
          </p:nvPr>
        </p:nvSpPr>
        <p:spPr>
          <a:xfrm>
            <a:off x="617966" y="712700"/>
            <a:ext cx="3309257" cy="878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Người sản xuất</a:t>
            </a:r>
            <a:endParaRPr sz="3200" dirty="0"/>
          </a:p>
        </p:txBody>
      </p:sp>
      <p:sp>
        <p:nvSpPr>
          <p:cNvPr id="540" name="Google Shape;540;p4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541" name="Google Shape;541;p44"/>
          <p:cNvPicPr preferRelativeResize="0"/>
          <p:nvPr/>
        </p:nvPicPr>
        <p:blipFill>
          <a:blip r:embed="rId3"/>
          <a:srcRect l="16680" r="16680"/>
          <a:stretch/>
        </p:blipFill>
        <p:spPr>
          <a:xfrm>
            <a:off x="3927223" y="712700"/>
            <a:ext cx="1448100" cy="1448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2" name="Google Shape;542;p44"/>
          <p:cNvSpPr txBox="1"/>
          <p:nvPr/>
        </p:nvSpPr>
        <p:spPr>
          <a:xfrm>
            <a:off x="1467585" y="2416848"/>
            <a:ext cx="6431090" cy="1448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ctr">
              <a:buNone/>
            </a:pP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cung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cấp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dịch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vụ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nhằm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đáp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ứng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xã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hội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bao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gồm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nhà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đầu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tư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doanh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dịch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vụ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…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Họ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trực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tiếp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tạo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ra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cái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vất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chất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phẩm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cho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xã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hội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để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phục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vụ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dùng</a:t>
            </a:r>
            <a:endParaRPr lang="en-US" sz="1600" dirty="0">
              <a:latin typeface="Work Sans" pitchFamily="2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4"/>
          <p:cNvSpPr txBox="1">
            <a:spLocks noGrp="1"/>
          </p:cNvSpPr>
          <p:nvPr>
            <p:ph type="title"/>
          </p:nvPr>
        </p:nvSpPr>
        <p:spPr>
          <a:xfrm>
            <a:off x="617966" y="712700"/>
            <a:ext cx="3309257" cy="878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tiêu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dùng</a:t>
            </a:r>
            <a:endParaRPr sz="2400" dirty="0">
              <a:latin typeface="Work Sans" pitchFamily="2" charset="0"/>
            </a:endParaRPr>
          </a:p>
        </p:txBody>
      </p:sp>
      <p:sp>
        <p:nvSpPr>
          <p:cNvPr id="540" name="Google Shape;540;p4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541" name="Google Shape;541;p44"/>
          <p:cNvPicPr preferRelativeResize="0"/>
          <p:nvPr/>
        </p:nvPicPr>
        <p:blipFill>
          <a:blip r:embed="rId3"/>
          <a:srcRect l="22727" r="22727"/>
          <a:stretch/>
        </p:blipFill>
        <p:spPr>
          <a:xfrm>
            <a:off x="3927223" y="712700"/>
            <a:ext cx="1448100" cy="1448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2" name="Google Shape;542;p44"/>
          <p:cNvSpPr txBox="1"/>
          <p:nvPr/>
        </p:nvSpPr>
        <p:spPr>
          <a:xfrm>
            <a:off x="1467585" y="2416848"/>
            <a:ext cx="6431090" cy="1448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ctr">
              <a:buNone/>
            </a:pP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mua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bán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dịch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vụ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để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thỏa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mãn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Sức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mua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yếu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tố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quyết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định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sự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phát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triển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bền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vững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2525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4"/>
          <p:cNvSpPr txBox="1">
            <a:spLocks noGrp="1"/>
          </p:cNvSpPr>
          <p:nvPr>
            <p:ph type="title"/>
          </p:nvPr>
        </p:nvSpPr>
        <p:spPr>
          <a:xfrm>
            <a:off x="382835" y="1071441"/>
            <a:ext cx="4537166" cy="878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14300" indent="0">
              <a:buNone/>
            </a:pP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trung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gian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endParaRPr lang="en-US" sz="2400" dirty="0">
              <a:latin typeface="Work Sans" pitchFamily="2" charset="0"/>
              <a:cs typeface="Times New Roman" panose="02020603050405020304" pitchFamily="18" charset="0"/>
            </a:endParaRPr>
          </a:p>
        </p:txBody>
      </p:sp>
      <p:sp>
        <p:nvSpPr>
          <p:cNvPr id="540" name="Google Shape;540;p4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Work Sans" pitchFamily="2" charset="0"/>
              </a:rPr>
              <a:t>24</a:t>
            </a:fld>
            <a:endParaRPr>
              <a:latin typeface="Work Sans" pitchFamily="2" charset="0"/>
            </a:endParaRPr>
          </a:p>
        </p:txBody>
      </p:sp>
      <p:pic>
        <p:nvPicPr>
          <p:cNvPr id="541" name="Google Shape;541;p44"/>
          <p:cNvPicPr preferRelativeResize="0"/>
          <p:nvPr/>
        </p:nvPicPr>
        <p:blipFill>
          <a:blip r:embed="rId3"/>
          <a:srcRect/>
          <a:stretch/>
        </p:blipFill>
        <p:spPr>
          <a:xfrm>
            <a:off x="4066903" y="600891"/>
            <a:ext cx="1776548" cy="1582729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2" name="Google Shape;542;p44"/>
          <p:cNvSpPr txBox="1"/>
          <p:nvPr/>
        </p:nvSpPr>
        <p:spPr>
          <a:xfrm>
            <a:off x="1467585" y="2416848"/>
            <a:ext cx="6431090" cy="1448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ctr">
              <a:buNone/>
            </a:pP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thể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trung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gian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cá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nhân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tổ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chức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đảm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nhiệm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vai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trò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nối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giữa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thể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hang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dịch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vụ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566396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4"/>
          <p:cNvSpPr txBox="1">
            <a:spLocks noGrp="1"/>
          </p:cNvSpPr>
          <p:nvPr>
            <p:ph type="title"/>
          </p:nvPr>
        </p:nvSpPr>
        <p:spPr>
          <a:xfrm>
            <a:off x="450455" y="1105988"/>
            <a:ext cx="4293668" cy="6991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14300" indent="0">
              <a:buNone/>
            </a:pP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Nhà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nước</a:t>
            </a:r>
            <a:endParaRPr lang="en-US" sz="2400" dirty="0">
              <a:latin typeface="Work Sans" pitchFamily="2" charset="0"/>
              <a:cs typeface="Times New Roman" panose="02020603050405020304" pitchFamily="18" charset="0"/>
            </a:endParaRPr>
          </a:p>
        </p:txBody>
      </p:sp>
      <p:sp>
        <p:nvSpPr>
          <p:cNvPr id="540" name="Google Shape;540;p4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Work Sans" pitchFamily="2" charset="0"/>
              </a:rPr>
              <a:t>25</a:t>
            </a:fld>
            <a:endParaRPr>
              <a:latin typeface="Work Sans" pitchFamily="2" charset="0"/>
            </a:endParaRPr>
          </a:p>
        </p:txBody>
      </p:sp>
      <p:pic>
        <p:nvPicPr>
          <p:cNvPr id="541" name="Google Shape;541;p44"/>
          <p:cNvPicPr preferRelativeResize="0"/>
          <p:nvPr/>
        </p:nvPicPr>
        <p:blipFill>
          <a:blip r:embed="rId3"/>
          <a:srcRect/>
          <a:stretch/>
        </p:blipFill>
        <p:spPr>
          <a:xfrm>
            <a:off x="4020073" y="731500"/>
            <a:ext cx="1448100" cy="1448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2" name="Google Shape;542;p44"/>
          <p:cNvSpPr txBox="1"/>
          <p:nvPr/>
        </p:nvSpPr>
        <p:spPr>
          <a:xfrm>
            <a:off x="1149189" y="2416848"/>
            <a:ext cx="6749486" cy="1448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ctr">
              <a:buNone/>
            </a:pP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xét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về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vai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trò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nhà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nước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thực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hiện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chức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năng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quản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lý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nhà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nước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về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đồng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thời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thực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hiện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biện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pháp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khắc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phục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khuyết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tật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16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endParaRPr lang="en-US" sz="1600" dirty="0">
              <a:latin typeface="Work Sans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3888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A88E2-2477-4332-AF79-C5950A0E6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308" y="600701"/>
            <a:ext cx="6900548" cy="687640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 LIỆU HỌC TẬP  MÔN HỌC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6F3259-F7A0-4761-9AAC-D82FE70CBA27}"/>
              </a:ext>
            </a:extLst>
          </p:cNvPr>
          <p:cNvSpPr txBox="1"/>
          <p:nvPr/>
        </p:nvSpPr>
        <p:spPr>
          <a:xfrm>
            <a:off x="961121" y="1494477"/>
            <a:ext cx="7361921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5763" indent="-385763" algn="just">
              <a:buFont typeface="Arial" panose="020B0604020202020204" pitchFamily="34" charset="0"/>
              <a:buAutoNum type="arabicPeriod"/>
              <a:defRPr/>
            </a:pPr>
            <a:r>
              <a:rPr lang="pt-BR" altLang="en-US" sz="1600" b="1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Sách, giáo trình chính:</a:t>
            </a:r>
            <a:endParaRPr lang="en-US" altLang="en-US" sz="1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  <a:defRPr/>
            </a:pPr>
            <a:r>
              <a:rPr lang="en-US" altLang="en-US" sz="16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en-US" altLang="en-US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altLang="en-US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600" i="1" dirty="0">
                <a:solidFill>
                  <a:prstClr val="black"/>
                </a:solidFill>
              </a:rPr>
              <a:t>Kinh tế chính trị Mác – Lênin</a:t>
            </a:r>
            <a:r>
              <a:rPr lang="pt-BR" sz="1600" dirty="0">
                <a:solidFill>
                  <a:prstClr val="black"/>
                </a:solidFill>
              </a:rPr>
              <a:t> </a:t>
            </a:r>
            <a:r>
              <a:rPr lang="pt-BR" altLang="en-US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(giáo trình tập huấn năm 2019- Bộ GDĐT)</a:t>
            </a:r>
            <a:endParaRPr lang="en-US" altLang="en-US" sz="1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  <a:defRPr/>
            </a:pPr>
            <a:r>
              <a:rPr lang="pt-BR" altLang="en-US" sz="1600" b="1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Tài liệu tham khảo: </a:t>
            </a:r>
            <a:endParaRPr lang="en-US" altLang="en-US" sz="1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pt-BR" sz="1600" dirty="0">
                <a:solidFill>
                  <a:prstClr val="black"/>
                </a:solidFill>
              </a:rPr>
              <a:t>[1] Bộ Giáo dục và Đào tạo, </a:t>
            </a:r>
            <a:r>
              <a:rPr lang="pt-BR" sz="1600" i="1" dirty="0">
                <a:solidFill>
                  <a:prstClr val="black"/>
                </a:solidFill>
              </a:rPr>
              <a:t>Giáo trình Những Nguyên lý cơ bản của Chủ nghĩa Mác-Lênin</a:t>
            </a:r>
            <a:r>
              <a:rPr lang="pt-BR" sz="1600" dirty="0">
                <a:solidFill>
                  <a:prstClr val="black"/>
                </a:solidFill>
              </a:rPr>
              <a:t>, Nxb.Chính trị quốc gia, Hà Nội, 2014.</a:t>
            </a:r>
            <a:endParaRPr lang="en-US" sz="1600" dirty="0">
              <a:solidFill>
                <a:prstClr val="black"/>
              </a:solidFill>
            </a:endParaRPr>
          </a:p>
          <a:p>
            <a:pPr>
              <a:defRPr/>
            </a:pPr>
            <a:r>
              <a:rPr lang="pt-BR" sz="1600" dirty="0">
                <a:solidFill>
                  <a:prstClr val="black"/>
                </a:solidFill>
              </a:rPr>
              <a:t>[2] Hội đồng Trung ương chỉ đạo biên soạn giáo trình quốc gia các bộ môn khoa học Mác – Lênin, </a:t>
            </a:r>
            <a:r>
              <a:rPr lang="pt-BR" sz="1600" i="1" dirty="0">
                <a:solidFill>
                  <a:prstClr val="black"/>
                </a:solidFill>
              </a:rPr>
              <a:t>Giáo trình Kinh tế chính trị Mác-Lênin, </a:t>
            </a:r>
            <a:r>
              <a:rPr lang="pt-BR" sz="1600" dirty="0">
                <a:solidFill>
                  <a:prstClr val="black"/>
                </a:solidFill>
              </a:rPr>
              <a:t>Nxb.Chính trị quốc gia, Hà Nội, 2010. </a:t>
            </a:r>
          </a:p>
          <a:p>
            <a:pPr>
              <a:defRPr/>
            </a:pPr>
            <a:r>
              <a:rPr lang="pt-BR" sz="1600" dirty="0">
                <a:solidFill>
                  <a:prstClr val="black"/>
                </a:solidFill>
              </a:rPr>
              <a:t>[3]website: https://www.marxists.org/</a:t>
            </a:r>
            <a:endParaRPr lang="en-US" sz="16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sz="1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5070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811950"/>
            <a:ext cx="568049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 !</a:t>
            </a:r>
            <a:endParaRPr sz="7200" dirty="0"/>
          </a:p>
        </p:txBody>
      </p:sp>
      <p:sp>
        <p:nvSpPr>
          <p:cNvPr id="341" name="Google Shape;341;p34"/>
          <p:cNvSpPr/>
          <p:nvPr/>
        </p:nvSpPr>
        <p:spPr>
          <a:xfrm>
            <a:off x="6543431" y="805362"/>
            <a:ext cx="1752310" cy="1752310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0DD3D-F7B8-1241-BC44-DE505D9B0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150" y="847600"/>
            <a:ext cx="6377956" cy="2878094"/>
          </a:xfrm>
        </p:spPr>
        <p:txBody>
          <a:bodyPr/>
          <a:lstStyle/>
          <a:p>
            <a:r>
              <a:rPr lang="en-US" sz="2800" dirty="0"/>
              <a:t>CQ 2. </a:t>
            </a:r>
            <a:r>
              <a:rPr lang="en-US" sz="2800" dirty="0" err="1"/>
              <a:t>Bạn</a:t>
            </a:r>
            <a:r>
              <a:rPr lang="en-US" sz="2800" dirty="0"/>
              <a:t> hãy </a:t>
            </a:r>
            <a:r>
              <a:rPr lang="en-US" sz="2800" dirty="0" err="1"/>
              <a:t>giải</a:t>
            </a:r>
            <a:r>
              <a:rPr lang="en-US" sz="2800" dirty="0"/>
              <a:t> </a:t>
            </a:r>
            <a:r>
              <a:rPr lang="en-US" sz="2800" dirty="0" err="1"/>
              <a:t>thích</a:t>
            </a:r>
            <a:r>
              <a:rPr lang="en-US" sz="2800" dirty="0"/>
              <a:t> </a:t>
            </a:r>
            <a:r>
              <a:rPr lang="en-US" sz="2800" dirty="0" err="1"/>
              <a:t>nghịch</a:t>
            </a:r>
            <a:r>
              <a:rPr lang="en-US" sz="2800" dirty="0"/>
              <a:t> </a:t>
            </a:r>
            <a:r>
              <a:rPr lang="en-US" sz="2800" dirty="0" err="1"/>
              <a:t>lý</a:t>
            </a:r>
            <a:r>
              <a:rPr lang="en-US" sz="2800" dirty="0"/>
              <a:t> </a:t>
            </a:r>
            <a:r>
              <a:rPr lang="en-US" sz="2800" dirty="0" err="1"/>
              <a:t>về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nhiều</a:t>
            </a:r>
            <a:r>
              <a:rPr lang="en-US" sz="2800" dirty="0"/>
              <a:t> </a:t>
            </a:r>
            <a:r>
              <a:rPr lang="en-US" sz="2800" dirty="0" err="1"/>
              <a:t>trường</a:t>
            </a:r>
            <a:r>
              <a:rPr lang="en-US" sz="2800" dirty="0"/>
              <a:t> </a:t>
            </a:r>
            <a:r>
              <a:rPr lang="en-US" sz="2800" dirty="0" err="1"/>
              <a:t>hợp</a:t>
            </a:r>
            <a:r>
              <a:rPr lang="en-US" sz="2800" dirty="0"/>
              <a:t> </a:t>
            </a:r>
            <a:r>
              <a:rPr lang="en-US" sz="2800" dirty="0" err="1"/>
              <a:t>tiền</a:t>
            </a:r>
            <a:r>
              <a:rPr lang="en-US" sz="2800" dirty="0"/>
              <a:t> </a:t>
            </a:r>
            <a:r>
              <a:rPr lang="en-US" sz="2800" dirty="0" err="1"/>
              <a:t>lương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lao </a:t>
            </a:r>
            <a:r>
              <a:rPr lang="en-US" sz="2800" dirty="0" err="1"/>
              <a:t>động</a:t>
            </a:r>
            <a:r>
              <a:rPr lang="en-US" sz="2800" dirty="0"/>
              <a:t> </a:t>
            </a:r>
            <a:r>
              <a:rPr lang="en-US" sz="2800" dirty="0" err="1"/>
              <a:t>trí</a:t>
            </a:r>
            <a:r>
              <a:rPr lang="en-US" sz="2800" dirty="0"/>
              <a:t> </a:t>
            </a:r>
            <a:r>
              <a:rPr lang="en-US" sz="2800" dirty="0" err="1"/>
              <a:t>thức</a:t>
            </a:r>
            <a:r>
              <a:rPr lang="en-US" sz="2800" dirty="0"/>
              <a:t> </a:t>
            </a:r>
            <a:r>
              <a:rPr lang="en-US" sz="2800" dirty="0" err="1"/>
              <a:t>trong</a:t>
            </a:r>
            <a:r>
              <a:rPr lang="en-US" sz="2800" dirty="0"/>
              <a:t> </a:t>
            </a:r>
            <a:r>
              <a:rPr lang="en-US" sz="2800" dirty="0" err="1"/>
              <a:t>lĩnh</a:t>
            </a:r>
            <a:r>
              <a:rPr lang="en-US" sz="2800" dirty="0"/>
              <a:t> </a:t>
            </a:r>
            <a:r>
              <a:rPr lang="en-US" sz="2800" dirty="0" err="1"/>
              <a:t>vực</a:t>
            </a:r>
            <a:r>
              <a:rPr lang="en-US" sz="2800" dirty="0"/>
              <a:t> </a:t>
            </a:r>
            <a:r>
              <a:rPr lang="en-US" sz="2800" dirty="0" err="1"/>
              <a:t>nhà</a:t>
            </a:r>
            <a:r>
              <a:rPr lang="en-US" sz="2800" dirty="0"/>
              <a:t> </a:t>
            </a:r>
            <a:r>
              <a:rPr lang="en-US" sz="2800" dirty="0" err="1"/>
              <a:t>nước</a:t>
            </a:r>
            <a:r>
              <a:rPr lang="en-US" sz="2800" dirty="0"/>
              <a:t> </a:t>
            </a:r>
            <a:r>
              <a:rPr lang="en-US" sz="2800" dirty="0" err="1"/>
              <a:t>thường</a:t>
            </a:r>
            <a:r>
              <a:rPr lang="en-US" sz="2800" dirty="0"/>
              <a:t> </a:t>
            </a:r>
            <a:r>
              <a:rPr lang="en-US" sz="2800" dirty="0" err="1"/>
              <a:t>thấp</a:t>
            </a:r>
            <a:r>
              <a:rPr lang="en-US" sz="2800" dirty="0"/>
              <a:t> </a:t>
            </a:r>
            <a:r>
              <a:rPr lang="en-US" sz="2800" dirty="0" err="1"/>
              <a:t>hơn</a:t>
            </a:r>
            <a:r>
              <a:rPr lang="en-US" sz="2800" dirty="0"/>
              <a:t> lao </a:t>
            </a:r>
            <a:r>
              <a:rPr lang="en-US" sz="2800" dirty="0" err="1"/>
              <a:t>đông</a:t>
            </a:r>
            <a:r>
              <a:rPr lang="en-US" sz="2800" dirty="0"/>
              <a:t> </a:t>
            </a:r>
            <a:r>
              <a:rPr lang="en-US" sz="2800" dirty="0" err="1"/>
              <a:t>phổ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</a:t>
            </a:r>
            <a:r>
              <a:rPr lang="en-US" sz="2800" dirty="0" err="1"/>
              <a:t>ở</a:t>
            </a:r>
            <a:r>
              <a:rPr lang="en-US" sz="2800" dirty="0"/>
              <a:t> </a:t>
            </a:r>
            <a:r>
              <a:rPr lang="en-US" sz="2800" dirty="0" err="1"/>
              <a:t>lĩnh</a:t>
            </a:r>
            <a:r>
              <a:rPr lang="en-US" sz="2800" dirty="0"/>
              <a:t> </a:t>
            </a:r>
            <a:r>
              <a:rPr lang="en-US" sz="2800" dirty="0" err="1"/>
              <a:t>vực</a:t>
            </a:r>
            <a:r>
              <a:rPr lang="en-US" sz="2800" dirty="0"/>
              <a:t> </a:t>
            </a:r>
            <a:r>
              <a:rPr lang="en-US" sz="2800" dirty="0" err="1"/>
              <a:t>ngoài</a:t>
            </a:r>
            <a:r>
              <a:rPr lang="en-US" sz="2800" dirty="0"/>
              <a:t> </a:t>
            </a:r>
            <a:r>
              <a:rPr lang="en-US" sz="2800" dirty="0" err="1"/>
              <a:t>nhà</a:t>
            </a:r>
            <a:r>
              <a:rPr lang="en-US" sz="2800" dirty="0"/>
              <a:t> </a:t>
            </a:r>
            <a:r>
              <a:rPr lang="en-US" sz="2800" dirty="0" err="1"/>
              <a:t>nước</a:t>
            </a:r>
            <a:r>
              <a:rPr lang="en-US" sz="2800" dirty="0"/>
              <a:t>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000B43-33A2-9047-9752-B9A9E0ECED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11339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743825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" dirty="0"/>
              <a:t>HỊ TRƯỜNG VÀ NỀN KINH TẾ THỊ TRƯỜNG</a:t>
            </a:r>
            <a:endParaRPr dirty="0"/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2.1. Khái niệm và phân loại thị trường</a:t>
            </a:r>
            <a:endParaRPr dirty="0"/>
          </a:p>
        </p:txBody>
      </p:sp>
      <p:sp>
        <p:nvSpPr>
          <p:cNvPr id="93" name="Google Shape;93;p15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2</a:t>
            </a:r>
            <a:r>
              <a:rPr lang="en" sz="96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1748790" y="1040130"/>
            <a:ext cx="6492240" cy="27774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tổng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hòa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những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quan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đó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nhu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cầu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đáp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ứng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thông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qua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trao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đổi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mua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bán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sự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xác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giá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cả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số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lượng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dịch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vụ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tương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ứng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độ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phát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triển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nhất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xã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Work Sans" pitchFamily="2" charset="0"/>
                <a:cs typeface="Times New Roman" panose="02020603050405020304" pitchFamily="18" charset="0"/>
              </a:rPr>
              <a:t>hội</a:t>
            </a:r>
            <a:r>
              <a:rPr lang="en-US" sz="24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99" name="Google Shape;99;p1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810639" y="802685"/>
            <a:ext cx="5092200" cy="7340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Phân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loại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endParaRPr sz="3200" dirty="0">
              <a:latin typeface="Work Sans" pitchFamily="2" charset="0"/>
            </a:endParaRPr>
          </a:p>
        </p:txBody>
      </p:sp>
      <p:sp>
        <p:nvSpPr>
          <p:cNvPr id="148" name="Google Shape;148;p20"/>
          <p:cNvSpPr txBox="1">
            <a:spLocks noGrp="1"/>
          </p:cNvSpPr>
          <p:nvPr>
            <p:ph type="body" idx="1"/>
          </p:nvPr>
        </p:nvSpPr>
        <p:spPr>
          <a:xfrm>
            <a:off x="500765" y="1741425"/>
            <a:ext cx="1499485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Căn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cứ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theo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đối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tượng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trao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đổi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:</a:t>
            </a:r>
            <a:endParaRPr b="1" dirty="0">
              <a:latin typeface="Work Sans" pitchFamily="2" charset="0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vụ</a:t>
            </a:r>
            <a:endParaRPr dirty="0">
              <a:latin typeface="Work Sans" pitchFamily="2" charset="0"/>
            </a:endParaRPr>
          </a:p>
        </p:txBody>
      </p:sp>
      <p:sp>
        <p:nvSpPr>
          <p:cNvPr id="149" name="Google Shape;149;p20"/>
          <p:cNvSpPr txBox="1">
            <a:spLocks noGrp="1"/>
          </p:cNvSpPr>
          <p:nvPr>
            <p:ph type="body" idx="2"/>
          </p:nvPr>
        </p:nvSpPr>
        <p:spPr>
          <a:xfrm>
            <a:off x="2129336" y="1741425"/>
            <a:ext cx="1596844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Căn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cứ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vào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phạm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vi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quan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hệ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nước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thế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giới</a:t>
            </a:r>
            <a:endParaRPr dirty="0">
              <a:latin typeface="Work Sans" pitchFamily="2" charset="0"/>
            </a:endParaRPr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3"/>
          </p:nvPr>
        </p:nvSpPr>
        <p:spPr>
          <a:xfrm>
            <a:off x="3871366" y="1741425"/>
            <a:ext cx="2156263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Căn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cứ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vào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vai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trò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yếu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tố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được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trao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đổi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mua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bán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liệu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dung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liệu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.</a:t>
            </a:r>
            <a:endParaRPr dirty="0">
              <a:latin typeface="Work Sans" pitchFamily="2" charset="0"/>
            </a:endParaRPr>
          </a:p>
        </p:txBody>
      </p:sp>
      <p:grpSp>
        <p:nvGrpSpPr>
          <p:cNvPr id="151" name="Google Shape;151;p20"/>
          <p:cNvGrpSpPr/>
          <p:nvPr/>
        </p:nvGrpSpPr>
        <p:grpSpPr>
          <a:xfrm>
            <a:off x="7516121" y="711701"/>
            <a:ext cx="903434" cy="903434"/>
            <a:chOff x="2594325" y="1627175"/>
            <a:chExt cx="440850" cy="440850"/>
          </a:xfrm>
        </p:grpSpPr>
        <p:sp>
          <p:nvSpPr>
            <p:cNvPr id="152" name="Google Shape;152;p2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 pitchFamily="2" charset="0"/>
              </a:endParaRPr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 pitchFamily="2" charset="0"/>
              </a:endParaRPr>
            </a:p>
          </p:txBody>
        </p:sp>
        <p:sp>
          <p:nvSpPr>
            <p:cNvPr id="154" name="Google Shape;154;p20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 pitchFamily="2" charset="0"/>
              </a:endParaRPr>
            </a:p>
          </p:txBody>
        </p:sp>
      </p:grpSp>
      <p:sp>
        <p:nvSpPr>
          <p:cNvPr id="155" name="Google Shape;155;p2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Work Sans" pitchFamily="2" charset="0"/>
              </a:rPr>
              <a:t>6</a:t>
            </a:fld>
            <a:endParaRPr>
              <a:latin typeface="Work Sans" pitchFamily="2" charset="0"/>
            </a:endParaRPr>
          </a:p>
        </p:txBody>
      </p:sp>
      <p:sp>
        <p:nvSpPr>
          <p:cNvPr id="11" name="Google Shape;150;p20">
            <a:extLst>
              <a:ext uri="{FF2B5EF4-FFF2-40B4-BE49-F238E27FC236}">
                <a16:creationId xmlns:a16="http://schemas.microsoft.com/office/drawing/2014/main" id="{E69A6EA5-75AA-45BC-812B-6ADCD03A7067}"/>
              </a:ext>
            </a:extLst>
          </p:cNvPr>
          <p:cNvSpPr txBox="1">
            <a:spLocks/>
          </p:cNvSpPr>
          <p:nvPr/>
        </p:nvSpPr>
        <p:spPr>
          <a:xfrm>
            <a:off x="6263291" y="1741425"/>
            <a:ext cx="2156263" cy="20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▪"/>
              <a:defRPr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□"/>
              <a:defRPr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□"/>
              <a:defRPr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□"/>
              <a:defRPr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○"/>
              <a:defRPr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■"/>
              <a:defRPr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●"/>
              <a:defRPr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○"/>
              <a:defRPr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■"/>
              <a:defRPr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pPr marL="0" indent="0">
              <a:buFont typeface="Work Sans Light"/>
              <a:buNone/>
            </a:pP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Căn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cứ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vào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tính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chất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cơ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chế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vận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Work Sans" pitchFamily="2" charset="0"/>
                <a:cs typeface="Times New Roman" panose="02020603050405020304" pitchFamily="18" charset="0"/>
              </a:rPr>
              <a:t>hành</a:t>
            </a:r>
            <a:r>
              <a:rPr lang="en-US" b="1" dirty="0">
                <a:latin typeface="Work Sans" pitchFamily="2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Font typeface="Work Sans Light"/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tự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do,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tiết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tranh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hoàn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hảo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cạnh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tranh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hoàn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hảo</a:t>
            </a:r>
            <a:endParaRPr lang="vi-VN" dirty="0">
              <a:latin typeface="Work Sans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5486675" y="537119"/>
            <a:ext cx="32229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2.2. V</a:t>
            </a:r>
            <a:r>
              <a:rPr lang="en" sz="3200" dirty="0"/>
              <a:t>ai trò của thị trường</a:t>
            </a:r>
            <a:endParaRPr sz="3200" dirty="0"/>
          </a:p>
        </p:txBody>
      </p:sp>
      <p:sp>
        <p:nvSpPr>
          <p:cNvPr id="178" name="Google Shape;178;p23"/>
          <p:cNvSpPr/>
          <p:nvPr/>
        </p:nvSpPr>
        <p:spPr>
          <a:xfrm>
            <a:off x="2045875" y="577675"/>
            <a:ext cx="3406330" cy="2133000"/>
          </a:xfrm>
          <a:prstGeom prst="ellips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kích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thích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sáng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mọi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xã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hội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bổ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nguồn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lực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quả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endParaRPr dirty="0">
              <a:latin typeface="Work Sans" pitchFamily="2" charset="0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79" name="Google Shape;179;p23"/>
          <p:cNvSpPr/>
          <p:nvPr/>
        </p:nvSpPr>
        <p:spPr>
          <a:xfrm>
            <a:off x="582930" y="2132075"/>
            <a:ext cx="3406330" cy="2133000"/>
          </a:xfrm>
          <a:prstGeom prst="ellips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kiện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môi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triển</a:t>
            </a:r>
            <a:endParaRPr lang="en-US" dirty="0">
              <a:latin typeface="Work Sans" pitchFamily="2" charset="0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4084474" y="1985225"/>
            <a:ext cx="3406330" cy="2133000"/>
          </a:xfrm>
          <a:prstGeom prst="ellips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gắn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chỉnh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gắn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quốc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gia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thế</a:t>
            </a:r>
            <a:r>
              <a:rPr lang="en-US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itchFamily="2" charset="0"/>
                <a:cs typeface="Times New Roman" panose="02020603050405020304" pitchFamily="18" charset="0"/>
              </a:rPr>
              <a:t>giới</a:t>
            </a:r>
            <a:endParaRPr dirty="0">
              <a:latin typeface="Work Sans" pitchFamily="2" charset="0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81" name="Google Shape;181;p23"/>
          <p:cNvSpPr txBox="1">
            <a:spLocks noGrp="1"/>
          </p:cNvSpPr>
          <p:nvPr>
            <p:ph type="sldNum" idx="12"/>
          </p:nvPr>
        </p:nvSpPr>
        <p:spPr>
          <a:xfrm>
            <a:off x="5401915" y="4206131"/>
            <a:ext cx="876256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12000" y="1891650"/>
            <a:ext cx="7453653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14300" indent="0">
              <a:buNone/>
            </a:pP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2.3.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một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số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chủ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yếu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3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endParaRPr lang="en-US" sz="3200" dirty="0">
              <a:latin typeface="Work Sans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106" name="Google Shape;106;p17"/>
          <p:cNvGrpSpPr/>
          <p:nvPr/>
        </p:nvGrpSpPr>
        <p:grpSpPr>
          <a:xfrm>
            <a:off x="7516121" y="711701"/>
            <a:ext cx="903434" cy="903434"/>
            <a:chOff x="2594325" y="1627175"/>
            <a:chExt cx="440850" cy="440850"/>
          </a:xfrm>
        </p:grpSpPr>
        <p:sp>
          <p:nvSpPr>
            <p:cNvPr id="107" name="Google Shape;107;p1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1748790" y="1040130"/>
            <a:ext cx="6492240" cy="27774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được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vận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hành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theo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cơ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chế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.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Đó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là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nền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kinh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tế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hàng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hóa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phát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triển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cao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, ở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đó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mọi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quan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hệ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sản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xuất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và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trao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đổi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đều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được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thông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qua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chịu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sự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tác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động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điều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tiết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của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các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quy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luật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thị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Work Sans" pitchFamily="2" charset="0"/>
                <a:cs typeface="Times New Roman" panose="02020603050405020304" pitchFamily="18" charset="0"/>
              </a:rPr>
              <a:t>trường</a:t>
            </a:r>
            <a:r>
              <a:rPr lang="en-US" sz="2200" dirty="0">
                <a:latin typeface="Work Sans" pitchFamily="2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99" name="Google Shape;99;p1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3873881"/>
      </p:ext>
    </p:extLst>
  </p:cSld>
  <p:clrMapOvr>
    <a:masterClrMapping/>
  </p:clrMapOvr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000000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6B26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1581</Words>
  <Application>Microsoft Macintosh PowerPoint</Application>
  <PresentationFormat>On-screen Show (16:9)</PresentationFormat>
  <Paragraphs>120</Paragraphs>
  <Slides>27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Work Sans</vt:lpstr>
      <vt:lpstr>Cambria Math</vt:lpstr>
      <vt:lpstr>Calibri</vt:lpstr>
      <vt:lpstr>Arial</vt:lpstr>
      <vt:lpstr>Work Sans Light</vt:lpstr>
      <vt:lpstr>Times New Roman</vt:lpstr>
      <vt:lpstr>Jacquenetta template</vt:lpstr>
      <vt:lpstr>HÀNG HÓA, THỊ TRƯỜNG VÀ VAI TRÒ CỦA CÁC CHỦ THỂ THAM GIA THỊ TRƯỜNG (phần 2)</vt:lpstr>
      <vt:lpstr>Mục Lục:</vt:lpstr>
      <vt:lpstr>CQ 2. Bạn hãy giải thích nghịch lý về có nhiều trường hợp tiền lương của lao động trí thức trong lĩnh vực nhà nước thường thấp hơn lao đông phổ thông ở lĩnh vực ngoài nhà nước?</vt:lpstr>
      <vt:lpstr>THỊ TRƯỜNG VÀ NỀN KINH TẾ THỊ TRƯỜNG</vt:lpstr>
      <vt:lpstr>PowerPoint Presentation</vt:lpstr>
      <vt:lpstr>Phân loại thị trường</vt:lpstr>
      <vt:lpstr>2.2. Vai trò của thị trường</vt:lpstr>
      <vt:lpstr>2.3. Nền kinh tế thị trường và một số quy luật chủ yếu của nền kinh tế thị trường</vt:lpstr>
      <vt:lpstr>PowerPoint Presentation</vt:lpstr>
      <vt:lpstr>Đặc trưng phổ biến của nền kinh tế thị trường</vt:lpstr>
      <vt:lpstr>PowerPoint Presentation</vt:lpstr>
      <vt:lpstr>PowerPoint Presentation</vt:lpstr>
      <vt:lpstr>2.4. Một số quy luật kinh tế chủ yếu của nền kinh tế thị trường</vt:lpstr>
      <vt:lpstr>Quy luât giá trị</vt:lpstr>
      <vt:lpstr>Quy luật cung cầu</vt:lpstr>
      <vt:lpstr>Quy luật lưu thông tiền tệ</vt:lpstr>
      <vt:lpstr>PowerPoint Presentation</vt:lpstr>
      <vt:lpstr>PowerPoint Presentation</vt:lpstr>
      <vt:lpstr>PowerPoint Presentation</vt:lpstr>
      <vt:lpstr>Quy luật cạnh tranh</vt:lpstr>
      <vt:lpstr>Vai trò của một số chủ thể tham gia thị trường</vt:lpstr>
      <vt:lpstr>Người sản xuất</vt:lpstr>
      <vt:lpstr>Người tiêu dùng</vt:lpstr>
      <vt:lpstr>Các chủ thể trung gian trong thị trường</vt:lpstr>
      <vt:lpstr>Nhà nước</vt:lpstr>
      <vt:lpstr>TÀI LIỆU HỌC TẬP  MÔN HỌC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HÀNG HÓA, THỊ TRƯỜNG VÀ VAI TRÒ CỦA CÁC CHỦ THỂ THAM GIA THỊ TRƯỜNG (phần 2)</dc:title>
  <dc:creator>admin</dc:creator>
  <cp:lastModifiedBy>Ngo Khanh Duy (FE FPTU HCM)</cp:lastModifiedBy>
  <cp:revision>11</cp:revision>
  <dcterms:modified xsi:type="dcterms:W3CDTF">2023-06-27T15:11:40Z</dcterms:modified>
</cp:coreProperties>
</file>